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61"/>
  </p:handoutMasterIdLst>
  <p:sldIdLst>
    <p:sldId id="326" r:id="rId2"/>
    <p:sldId id="256" r:id="rId3"/>
    <p:sldId id="257" r:id="rId4"/>
    <p:sldId id="258" r:id="rId5"/>
    <p:sldId id="271" r:id="rId6"/>
    <p:sldId id="282" r:id="rId7"/>
    <p:sldId id="283" r:id="rId8"/>
    <p:sldId id="303" r:id="rId9"/>
    <p:sldId id="285" r:id="rId10"/>
    <p:sldId id="259" r:id="rId11"/>
    <p:sldId id="274" r:id="rId12"/>
    <p:sldId id="287" r:id="rId13"/>
    <p:sldId id="286" r:id="rId14"/>
    <p:sldId id="288" r:id="rId15"/>
    <p:sldId id="298" r:id="rId16"/>
    <p:sldId id="299" r:id="rId17"/>
    <p:sldId id="300" r:id="rId18"/>
    <p:sldId id="266" r:id="rId19"/>
    <p:sldId id="301" r:id="rId20"/>
    <p:sldId id="262" r:id="rId21"/>
    <p:sldId id="308" r:id="rId22"/>
    <p:sldId id="292" r:id="rId23"/>
    <p:sldId id="260" r:id="rId24"/>
    <p:sldId id="289" r:id="rId25"/>
    <p:sldId id="290" r:id="rId26"/>
    <p:sldId id="291" r:id="rId27"/>
    <p:sldId id="305" r:id="rId28"/>
    <p:sldId id="306" r:id="rId29"/>
    <p:sldId id="261" r:id="rId30"/>
    <p:sldId id="307" r:id="rId31"/>
    <p:sldId id="281" r:id="rId32"/>
    <p:sldId id="263" r:id="rId33"/>
    <p:sldId id="309" r:id="rId34"/>
    <p:sldId id="294" r:id="rId35"/>
    <p:sldId id="293" r:id="rId36"/>
    <p:sldId id="280" r:id="rId37"/>
    <p:sldId id="264" r:id="rId38"/>
    <p:sldId id="310" r:id="rId39"/>
    <p:sldId id="295" r:id="rId40"/>
    <p:sldId id="265" r:id="rId41"/>
    <p:sldId id="296" r:id="rId42"/>
    <p:sldId id="297" r:id="rId43"/>
    <p:sldId id="311" r:id="rId44"/>
    <p:sldId id="269" r:id="rId45"/>
    <p:sldId id="312" r:id="rId46"/>
    <p:sldId id="317" r:id="rId47"/>
    <p:sldId id="273" r:id="rId48"/>
    <p:sldId id="316" r:id="rId49"/>
    <p:sldId id="318" r:id="rId50"/>
    <p:sldId id="315" r:id="rId51"/>
    <p:sldId id="313" r:id="rId52"/>
    <p:sldId id="314" r:id="rId53"/>
    <p:sldId id="325" r:id="rId54"/>
    <p:sldId id="319" r:id="rId55"/>
    <p:sldId id="323" r:id="rId56"/>
    <p:sldId id="324" r:id="rId57"/>
    <p:sldId id="321" r:id="rId58"/>
    <p:sldId id="322" r:id="rId59"/>
    <p:sldId id="277" r:id="rId60"/>
  </p:sldIdLst>
  <p:sldSz cx="18288000" cy="10287000"/>
  <p:notesSz cx="6797675" cy="9928225"/>
  <p:embeddedFontLst>
    <p:embeddedFont>
      <p:font typeface="Angsana New" panose="02020603050405020304" pitchFamily="18" charset="-34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ordia New" panose="020B0304020202020204" pitchFamily="34" charset="-34"/>
      <p:regular r:id="rId70"/>
      <p:bold r:id="rId71"/>
      <p:italic r:id="rId72"/>
      <p:boldItalic r:id="rId73"/>
    </p:embeddedFont>
    <p:embeddedFont>
      <p:font typeface="Kulachat HC Semi-Bold" panose="020B0604020202020204" charset="-34"/>
      <p:regular r:id="rId74"/>
    </p:embeddedFont>
    <p:embeddedFont>
      <p:font typeface="Prompt" panose="020B0604020202020204" charset="-34"/>
      <p:regular r:id="rId75"/>
    </p:embeddedFont>
    <p:embeddedFont>
      <p:font typeface="Prompt Bold" panose="020B0604020202020204" charset="-34"/>
      <p:regular r:id="rId76"/>
    </p:embeddedFont>
    <p:embeddedFont>
      <p:font typeface="Prompt Semi-Bold" panose="020B0604020202020204" charset="-34"/>
      <p:regular r:id="rId77"/>
    </p:embeddedFont>
    <p:embeddedFont>
      <p:font typeface="TH Sarabun New" panose="020B0500040200020003" pitchFamily="34" charset="-34"/>
      <p:regular r:id="rId78"/>
      <p:bold r:id="rId79"/>
      <p:italic r:id="rId80"/>
      <p:boldItalic r:id="rId81"/>
    </p:embeddedFont>
    <p:embeddedFont>
      <p:font typeface="Th Sarabun New Bold" panose="020B0500040200020003" pitchFamily="34" charset="-34"/>
      <p:bold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5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Relationship Id="rId61" Type="http://schemas.openxmlformats.org/officeDocument/2006/relationships/handoutMaster" Target="handoutMasters/handoutMaster1.xml"/><Relationship Id="rId82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5448" cy="497917"/>
          </a:xfrm>
          <a:prstGeom prst="rect">
            <a:avLst/>
          </a:prstGeom>
        </p:spPr>
        <p:txBody>
          <a:bodyPr vert="horz" lIns="91320" tIns="45660" rIns="91320" bIns="4566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643" y="4"/>
            <a:ext cx="2945448" cy="497917"/>
          </a:xfrm>
          <a:prstGeom prst="rect">
            <a:avLst/>
          </a:prstGeom>
        </p:spPr>
        <p:txBody>
          <a:bodyPr vert="horz" lIns="91320" tIns="45660" rIns="91320" bIns="45660" rtlCol="0"/>
          <a:lstStyle>
            <a:lvl1pPr algn="r">
              <a:defRPr sz="1200"/>
            </a:lvl1pPr>
          </a:lstStyle>
          <a:p>
            <a:fld id="{ACED7C7B-D58C-4B0A-AE81-561A703EFFCE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310"/>
            <a:ext cx="2945448" cy="497917"/>
          </a:xfrm>
          <a:prstGeom prst="rect">
            <a:avLst/>
          </a:prstGeom>
        </p:spPr>
        <p:txBody>
          <a:bodyPr vert="horz" lIns="91320" tIns="45660" rIns="91320" bIns="4566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643" y="9430310"/>
            <a:ext cx="2945448" cy="497917"/>
          </a:xfrm>
          <a:prstGeom prst="rect">
            <a:avLst/>
          </a:prstGeom>
        </p:spPr>
        <p:txBody>
          <a:bodyPr vert="horz" lIns="91320" tIns="45660" rIns="91320" bIns="45660" rtlCol="0" anchor="b"/>
          <a:lstStyle>
            <a:lvl1pPr algn="r">
              <a:defRPr sz="1200"/>
            </a:lvl1pPr>
          </a:lstStyle>
          <a:p>
            <a:fld id="{FA9CA322-8749-42B7-933F-69CC23976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769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microsoft.com/office/2007/relationships/hdphoto" Target="../media/hdphoto5.wdp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.sv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2.sv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88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2.sv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19429" y="4896932"/>
            <a:ext cx="24726857" cy="5559351"/>
          </a:xfrm>
          <a:custGeom>
            <a:avLst/>
            <a:gdLst/>
            <a:ahLst/>
            <a:cxnLst/>
            <a:rect l="l" t="t" r="r" b="b"/>
            <a:pathLst>
              <a:path w="24726857" h="5559351">
                <a:moveTo>
                  <a:pt x="0" y="0"/>
                </a:moveTo>
                <a:lnTo>
                  <a:pt x="24726858" y="0"/>
                </a:lnTo>
                <a:lnTo>
                  <a:pt x="24726858" y="5559351"/>
                </a:lnTo>
                <a:lnTo>
                  <a:pt x="0" y="5559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415508"/>
              </p:ext>
            </p:extLst>
          </p:nvPr>
        </p:nvGraphicFramePr>
        <p:xfrm>
          <a:off x="0" y="-1"/>
          <a:ext cx="18516599" cy="99441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1687858"/>
                    </a:ext>
                  </a:extLst>
                </a:gridCol>
                <a:gridCol w="3031769">
                  <a:extLst>
                    <a:ext uri="{9D8B030D-6E8A-4147-A177-3AD203B41FA5}">
                      <a16:colId xmlns:a16="http://schemas.microsoft.com/office/drawing/2014/main" val="2169547901"/>
                    </a:ext>
                  </a:extLst>
                </a:gridCol>
                <a:gridCol w="3649023">
                  <a:extLst>
                    <a:ext uri="{9D8B030D-6E8A-4147-A177-3AD203B41FA5}">
                      <a16:colId xmlns:a16="http://schemas.microsoft.com/office/drawing/2014/main" val="1385398924"/>
                    </a:ext>
                  </a:extLst>
                </a:gridCol>
                <a:gridCol w="3588488">
                  <a:extLst>
                    <a:ext uri="{9D8B030D-6E8A-4147-A177-3AD203B41FA5}">
                      <a16:colId xmlns:a16="http://schemas.microsoft.com/office/drawing/2014/main" val="1303606622"/>
                    </a:ext>
                  </a:extLst>
                </a:gridCol>
                <a:gridCol w="5885119">
                  <a:extLst>
                    <a:ext uri="{9D8B030D-6E8A-4147-A177-3AD203B41FA5}">
                      <a16:colId xmlns:a16="http://schemas.microsoft.com/office/drawing/2014/main" val="761548432"/>
                    </a:ext>
                  </a:extLst>
                </a:gridCol>
              </a:tblGrid>
              <a:tr h="126646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1. </a:t>
                      </a:r>
                      <a:r>
                        <a:rPr lang="th-TH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กระบวนการ (</a:t>
                      </a:r>
                      <a:r>
                        <a:rPr lang="en-US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Process)</a:t>
                      </a:r>
                    </a:p>
                  </a:txBody>
                  <a:tcPr marL="137160" marR="137160" marT="68580" marB="6858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2. </a:t>
                      </a:r>
                      <a:r>
                        <a:rPr lang="th-TH" sz="2400" dirty="0">
                          <a:latin typeface="Cordia New" panose="020B0304020202020204" pitchFamily="34" charset="-34"/>
                          <a:cs typeface="+mn-cs"/>
                        </a:rPr>
                        <a:t>ข้อมูลที่ต้องใช้</a:t>
                      </a: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 </a:t>
                      </a:r>
                      <a:endParaRPr lang="en-US" sz="2400" baseline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(</a:t>
                      </a:r>
                      <a:r>
                        <a:rPr lang="en-US" sz="2400" baseline="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In put)</a:t>
                      </a:r>
                      <a:endParaRPr lang="en-US" sz="24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endParaRPr lang="th-TH" sz="2400" dirty="0">
                        <a:latin typeface="Cordia New" panose="020B0304020202020204" pitchFamily="34" charset="-34"/>
                        <a:cs typeface="+mn-cs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3.</a:t>
                      </a: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 ขั้นตอนย่อย </a:t>
                      </a:r>
                      <a:endParaRPr lang="en-US" sz="2400" baseline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(</a:t>
                      </a:r>
                      <a:r>
                        <a:rPr lang="en-US" sz="2400" baseline="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Sub process)</a:t>
                      </a:r>
                      <a:endParaRPr lang="en-US" sz="24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endParaRPr lang="th-TH" sz="2400" dirty="0">
                        <a:latin typeface="Cordia New" panose="020B0304020202020204" pitchFamily="34" charset="-34"/>
                        <a:cs typeface="+mn-cs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Cordia New" panose="020B0304020202020204" pitchFamily="34" charset="-34"/>
                          <a:cs typeface="+mn-cs"/>
                        </a:rPr>
                        <a:t>4. ความเสี่ยง </a:t>
                      </a:r>
                    </a:p>
                    <a:p>
                      <a:r>
                        <a:rPr lang="th-TH" sz="2400" dirty="0">
                          <a:latin typeface="Cordia New" panose="020B0304020202020204" pitchFamily="34" charset="-34"/>
                          <a:cs typeface="+mn-cs"/>
                        </a:rPr>
                        <a:t>(</a:t>
                      </a:r>
                      <a:r>
                        <a:rPr lang="en-US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Risk)</a:t>
                      </a:r>
                      <a:endParaRPr lang="en-US" sz="24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endParaRPr lang="th-TH" sz="2400" dirty="0">
                        <a:latin typeface="Cordia New" panose="020B0304020202020204" pitchFamily="34" charset="-34"/>
                        <a:cs typeface="+mn-cs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Cordia New" panose="020B0304020202020204" pitchFamily="34" charset="-34"/>
                          <a:cs typeface="+mn-cs"/>
                        </a:rPr>
                        <a:t>5. จุดควบคุม</a:t>
                      </a:r>
                    </a:p>
                    <a:p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(</a:t>
                      </a:r>
                      <a:r>
                        <a:rPr lang="en-US" sz="2400" baseline="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Control point)</a:t>
                      </a:r>
                      <a:endParaRPr lang="en-US" sz="24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endParaRPr lang="th-TH" sz="2400" dirty="0">
                        <a:latin typeface="Cordia New" panose="020B0304020202020204" pitchFamily="34" charset="-34"/>
                        <a:cs typeface="+mn-cs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691132"/>
                  </a:ext>
                </a:extLst>
              </a:tr>
              <a:tr h="2016964">
                <a:tc>
                  <a:txBody>
                    <a:bodyPr/>
                    <a:lstStyle/>
                    <a:p>
                      <a:r>
                        <a:rPr lang="th-TH" sz="2400" i="0" dirty="0">
                          <a:latin typeface="Cordia New" panose="020B0304020202020204" pitchFamily="34" charset="-34"/>
                          <a:cs typeface="+mn-cs"/>
                        </a:rPr>
                        <a:t>การเช็คยอด</a:t>
                      </a:r>
                    </a:p>
                    <a:p>
                      <a:r>
                        <a:rPr lang="th-TH" sz="2400" i="0" dirty="0">
                          <a:latin typeface="Cordia New" panose="020B0304020202020204" pitchFamily="34" charset="-34"/>
                          <a:cs typeface="+mn-cs"/>
                        </a:rPr>
                        <a:t>สต็อคประจำ</a:t>
                      </a:r>
                      <a:endParaRPr lang="en-US" sz="24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รายงาน </a:t>
                      </a:r>
                      <a:r>
                        <a:rPr lang="en-US" sz="2400" baseline="0" dirty="0">
                          <a:latin typeface="Cordia New" panose="020B0304020202020204" pitchFamily="34" charset="-34"/>
                          <a:cs typeface="+mn-cs"/>
                        </a:rPr>
                        <a:t>Stock On Hand </a:t>
                      </a: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ประจำเดือน</a:t>
                      </a:r>
                    </a:p>
                  </a:txBody>
                  <a:tcPr marL="137160" marR="137160" marT="68580" marB="68580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เช็คยอดสินค้าคงเหลือ ประจำวันหลังจากตัดสต็อคแล้ว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จดรายการสินค้าที่มีปริมาณน้อย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ทำการเปิดซื้อเพื่อมาสต็อค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th-TH" sz="2400" baseline="0" dirty="0">
                        <a:latin typeface="Cordia New" panose="020B0304020202020204" pitchFamily="34" charset="-34"/>
                        <a:cs typeface="+mn-cs"/>
                      </a:endParaRPr>
                    </a:p>
                  </a:txBody>
                  <a:tcPr marL="137160" marR="137160" marT="68580" marB="68580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การเช็คสต็อคไม่สม่ำเสมอ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สินค้าอาจขาดสต็อค</a:t>
                      </a:r>
                    </a:p>
                  </a:txBody>
                  <a:tcPr marL="137160" marR="137160" marT="68580" marB="68580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ตรวจสอบรายการจากจำนวนจริง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th-TH" sz="2400" baseline="0" dirty="0">
                        <a:latin typeface="Cordia New" panose="020B0304020202020204" pitchFamily="34" charset="-34"/>
                        <a:cs typeface="+mn-cs"/>
                      </a:endParaRPr>
                    </a:p>
                  </a:txBody>
                  <a:tcPr marL="137160" marR="137160" marT="68580" marB="68580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54712708"/>
                  </a:ext>
                </a:extLst>
              </a:tr>
              <a:tr h="3517960">
                <a:tc>
                  <a:txBody>
                    <a:bodyPr/>
                    <a:lstStyle/>
                    <a:p>
                      <a:r>
                        <a:rPr lang="th-TH" sz="2400" i="0" dirty="0">
                          <a:latin typeface="Cordia New" panose="020B0304020202020204" pitchFamily="34" charset="-34"/>
                          <a:cs typeface="+mn-cs"/>
                        </a:rPr>
                        <a:t>การขอซื้อ </a:t>
                      </a:r>
                      <a:r>
                        <a:rPr lang="en-US" sz="2400" i="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PR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ข้อมูลคงเหลือในรายงาน </a:t>
                      </a:r>
                      <a:r>
                        <a:rPr lang="en-US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Part On Hand</a:t>
                      </a:r>
                      <a:endParaRPr lang="th-TH" sz="24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นำข้อมูลที่จดสินค้าเหลือน้อยมาเปิดซื้อ เพื่อสต็อค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นำข้อมูลจากการแจกสวัสดิการ มาคำนวน โดยประมาณ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นำข้อมูลจากการคำนวนมาเปิดซื้อเพื่อแจกพนักงานในรอบถัดไป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ค่าใช้จ่าในการอบรมตามการจัดอบรมรอบนั้นๆ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th-TH" sz="24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การคีย์ปริมาณขอซื้อสินค้าไม่ตรง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การใช้ </a:t>
                      </a:r>
                      <a:r>
                        <a:rPr lang="en-US" sz="2400" baseline="0" dirty="0">
                          <a:latin typeface="Cordia New" panose="020B0304020202020204" pitchFamily="34" charset="-34"/>
                          <a:cs typeface="+mn-cs"/>
                        </a:rPr>
                        <a:t>Part </a:t>
                      </a: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ผิดประเภท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การระบุจำนวนการบรรจุผิด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การส่งอนุมัติผิด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การระบุวันที่เปิดซื้อผิด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th-TH" sz="2400" baseline="0" dirty="0">
                        <a:latin typeface="Cordia New" panose="020B0304020202020204" pitchFamily="34" charset="-34"/>
                        <a:cs typeface="+mn-cs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th-TH" sz="24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ตรวจสอบความถูกต้องของรายการขอซื้อสินค้าหรืออุปกรณ์อื่นๆ</a:t>
                      </a:r>
                      <a:endParaRPr lang="th-TH" sz="24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656092378"/>
                  </a:ext>
                </a:extLst>
              </a:tr>
              <a:tr h="3142711">
                <a:tc>
                  <a:txBody>
                    <a:bodyPr/>
                    <a:lstStyle/>
                    <a:p>
                      <a:r>
                        <a:rPr lang="th-TH" sz="2400" i="0" dirty="0">
                          <a:latin typeface="Cordia New" panose="020B0304020202020204" pitchFamily="34" charset="-34"/>
                          <a:cs typeface="+mn-cs"/>
                        </a:rPr>
                        <a:t>การเบิกสินค้า</a:t>
                      </a:r>
                      <a:endParaRPr lang="en-US" sz="24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เอกสารใบเบิกของ/สินค้า(ใบเบิกเล็ก)</a:t>
                      </a:r>
                      <a:endParaRPr lang="en-US" sz="24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Cordia New" panose="020B0304020202020204" pitchFamily="34" charset="-34"/>
                          <a:cs typeface="+mn-cs"/>
                        </a:rPr>
                        <a:t>1.จ่ายของช่วง 9.00-10.00 น.ของทุกวัน ยกเว้นวันที่ 1 ของทุกเดือน</a:t>
                      </a:r>
                    </a:p>
                    <a:p>
                      <a:r>
                        <a:rPr lang="th-TH" sz="2400" dirty="0">
                          <a:latin typeface="Cordia New" panose="020B0304020202020204" pitchFamily="34" charset="-34"/>
                          <a:cs typeface="+mn-cs"/>
                        </a:rPr>
                        <a:t>2.นำใบเบิกจากฝ่ายอื่นๆที่เบิกมาตัดสต็อค</a:t>
                      </a:r>
                    </a:p>
                    <a:p>
                      <a:r>
                        <a:rPr lang="th-TH" sz="2400" dirty="0">
                          <a:latin typeface="Cordia New" panose="020B0304020202020204" pitchFamily="34" charset="-34"/>
                          <a:cs typeface="+mn-cs"/>
                        </a:rPr>
                        <a:t>3.จดเลขที่ใบเบิกในใบเบิกทุกใบ</a:t>
                      </a:r>
                    </a:p>
                    <a:p>
                      <a:r>
                        <a:rPr lang="en-US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EX.PSS2401-0001</a:t>
                      </a:r>
                    </a:p>
                    <a:p>
                      <a:r>
                        <a:rPr lang="en-US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EX.</a:t>
                      </a:r>
                      <a:r>
                        <a:rPr lang="th-TH" sz="2400" dirty="0">
                          <a:latin typeface="Cordia New" panose="020B0304020202020204" pitchFamily="34" charset="-34"/>
                          <a:cs typeface="+mn-cs"/>
                        </a:rPr>
                        <a:t>งานบุคล/ปี ค.ศ./เดือนที่-เลขที่</a:t>
                      </a:r>
                    </a:p>
                    <a:p>
                      <a:endParaRPr lang="en-US" sz="24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การคีย์ปริมาณสินค้าที่ต้องตัดเบิกไม่ถูกต้อง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th-TH" sz="240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การตรวจสอบโดยบุคคลที่</a:t>
                      </a:r>
                      <a:r>
                        <a:rPr lang="th-TH" sz="2400" baseline="0" dirty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สอง 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th-TH" sz="2400" baseline="0" dirty="0">
                          <a:latin typeface="Cordia New" panose="020B0304020202020204" pitchFamily="34" charset="-34"/>
                          <a:cs typeface="+mn-cs"/>
                        </a:rPr>
                        <a:t>การ</a:t>
                      </a:r>
                      <a:r>
                        <a:rPr lang="th-TH" sz="2400" baseline="0">
                          <a:latin typeface="Cordia New" panose="020B0304020202020204" pitchFamily="34" charset="-34"/>
                          <a:cs typeface="+mn-cs"/>
                        </a:rPr>
                        <a:t>ระบุวันที่เบิก-จ่ายสินค้าผิด</a:t>
                      </a:r>
                      <a:endParaRPr lang="th-TH" sz="2400" baseline="0" dirty="0">
                        <a:latin typeface="Cordia New" panose="020B0304020202020204" pitchFamily="34" charset="-34"/>
                        <a:cs typeface="+mn-cs"/>
                      </a:endParaRPr>
                    </a:p>
                    <a:p>
                      <a:pPr marL="457200" indent="-457200">
                        <a:buAutoNum type="arabicPeriod"/>
                      </a:pPr>
                      <a:endParaRPr lang="th-TH" sz="2400" baseline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marL="0" indent="0">
                        <a:buNone/>
                      </a:pPr>
                      <a:endParaRPr lang="en-US" sz="24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457200" indent="-457200" algn="l" defTabSz="914400" rtl="0" eaLnBrk="1" latinLnBrk="0" hangingPunct="1">
                        <a:buAutoNum type="arabicPeriod"/>
                      </a:pPr>
                      <a:r>
                        <a:rPr lang="th-TH" sz="2400" kern="1200" baseline="0" dirty="0">
                          <a:solidFill>
                            <a:schemeClr val="dk1"/>
                          </a:solidFill>
                          <a:latin typeface="Cordia New" panose="020B0304020202020204" pitchFamily="34" charset="-34"/>
                          <a:ea typeface="+mn-ea"/>
                          <a:cs typeface="+mn-cs"/>
                        </a:rPr>
                        <a:t>ตรวจสอบความถูกต้องของรายการเบิกสินค้าหรืออุปกรณ์อื่นๆตรวจสอบจาก ใบเบิกสินค้า</a:t>
                      </a:r>
                    </a:p>
                    <a:p>
                      <a:pPr marL="457200" indent="-457200" algn="l" defTabSz="914400" rtl="0" eaLnBrk="1" latinLnBrk="0" hangingPunct="1">
                        <a:buAutoNum type="arabicPeriod"/>
                      </a:pPr>
                      <a:endParaRPr lang="en-US" sz="2400" kern="1200" baseline="0" dirty="0">
                        <a:solidFill>
                          <a:schemeClr val="dk1"/>
                        </a:solidFill>
                        <a:latin typeface="Cordia New" panose="020B0304020202020204" pitchFamily="34" charset="-34"/>
                        <a:ea typeface="+mn-ea"/>
                        <a:cs typeface="+mn-cs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22928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94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91080" y="-180333"/>
            <a:ext cx="8738931" cy="10647666"/>
            <a:chOff x="0" y="0"/>
            <a:chExt cx="11651909" cy="14196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7916" r="27543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573586" y="1003785"/>
            <a:ext cx="17714414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CP Requisition Entry </a:t>
            </a:r>
          </a:p>
          <a:p>
            <a:r>
              <a:rPr lang="th-TH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ใบขอซื้อ</a:t>
            </a:r>
          </a:p>
        </p:txBody>
      </p:sp>
      <p:sp>
        <p:nvSpPr>
          <p:cNvPr id="11" name="Freeform 15"/>
          <p:cNvSpPr/>
          <p:nvPr/>
        </p:nvSpPr>
        <p:spPr>
          <a:xfrm>
            <a:off x="2400547" y="5294164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1028699"/>
            <a:ext cx="10564185" cy="867157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grpSp>
        <p:nvGrpSpPr>
          <p:cNvPr id="12" name="Group 9"/>
          <p:cNvGrpSpPr/>
          <p:nvPr/>
        </p:nvGrpSpPr>
        <p:grpSpPr>
          <a:xfrm>
            <a:off x="192707" y="2040313"/>
            <a:ext cx="8276234" cy="2860492"/>
            <a:chOff x="-1" y="610951"/>
            <a:chExt cx="9372124" cy="3813990"/>
          </a:xfrm>
        </p:grpSpPr>
        <p:sp>
          <p:nvSpPr>
            <p:cNvPr id="13" name="TextBox 10"/>
            <p:cNvSpPr txBox="1"/>
            <p:nvPr/>
          </p:nvSpPr>
          <p:spPr>
            <a:xfrm>
              <a:off x="431590" y="610951"/>
              <a:ext cx="8940533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5400" dirty="0" err="1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Cp</a:t>
              </a:r>
              <a:r>
                <a:rPr lang="en-US" sz="54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Requisition Entry</a:t>
              </a: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-1" y="1347175"/>
              <a:ext cx="8940533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 err="1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Cp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Requisition Entry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 การเปิดขอซื้อ </a:t>
              </a:r>
              <a:r>
                <a:rPr lang="en-GB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PR</a:t>
              </a:r>
              <a:endParaRPr lang="th-TH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5" name="5-Point Star 14"/>
          <p:cNvSpPr/>
          <p:nvPr/>
        </p:nvSpPr>
        <p:spPr>
          <a:xfrm>
            <a:off x="3810000" y="3797052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10" b="91532" l="9910" r="89910">
                        <a14:foregroundMark x1="46126" y1="91532" x2="46126" y2="91532"/>
                        <a14:backgroundMark x1="26126" y1="23243" x2="26126" y2="23243"/>
                        <a14:backgroundMark x1="77477" y1="27748" x2="77477" y2="27748"/>
                        <a14:backgroundMark x1="23243" y1="78378" x2="23243" y2="78378"/>
                        <a14:backgroundMark x1="21982" y1="77297" x2="21982" y2="77297"/>
                        <a14:backgroundMark x1="24324" y1="79099" x2="24324" y2="79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8" y="4456690"/>
            <a:ext cx="5356225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624" y="534988"/>
            <a:ext cx="12313368" cy="9365326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11"/>
          <p:cNvSpPr txBox="1"/>
          <p:nvPr/>
        </p:nvSpPr>
        <p:spPr>
          <a:xfrm>
            <a:off x="196285" y="2201358"/>
            <a:ext cx="8462564" cy="634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4480"/>
              </a:lnSpc>
            </a:pP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หน้าแรกของการเปิดขอซื้อ </a:t>
            </a:r>
            <a:r>
              <a:rPr lang="en-US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PR</a:t>
            </a:r>
          </a:p>
          <a:p>
            <a:pPr marL="345441" lvl="1">
              <a:lnSpc>
                <a:spcPts val="4480"/>
              </a:lnSpc>
            </a:pP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การเปิดใบขอซื้อ</a:t>
            </a:r>
            <a:endParaRPr lang="en-US" sz="36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1.1.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New Requisition</a:t>
            </a:r>
            <a:r>
              <a:rPr lang="th-TH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        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 การเปิดใบขอซื้อใหม่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(เพื่อใส่ข้อมูลของผู้ขอซื้อ)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หลังใส่ข้อมูล กด 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SAVE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เพื่อขอเลข 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PR</a:t>
            </a:r>
            <a:endParaRPr lang="th-TH" sz="36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1.2.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New Line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 การเพิ่มรายการในใบขอซื้อ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(1ใบขอซื้อ สามารถเพิ่มได้มากกว่า 1รายการหากต้องการ เพิ่มรายการกด </a:t>
            </a:r>
            <a:r>
              <a:rPr lang="en-US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New Line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 ทุกครั้ง)</a:t>
            </a:r>
            <a:endParaRPr lang="en-US" sz="3600" dirty="0">
              <a:solidFill>
                <a:srgbClr val="FF0000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Header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คือข้อมูลขอผู้เปิดซื้อ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3.</a:t>
            </a:r>
            <a:r>
              <a:rPr lang="th-TH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 Bold" panose="020B0500040200020003" pitchFamily="34" charset="-34"/>
              </a:rPr>
              <a:t>กรอกข้อมูลเสร็จเรียบร้อย กด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 Bold" panose="020B0500040200020003" pitchFamily="34" charset="-34"/>
              </a:rPr>
              <a:t>New Line </a:t>
            </a:r>
            <a:r>
              <a:rPr lang="th-TH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 Bold" panose="020B0500040200020003" pitchFamily="34" charset="-34"/>
              </a:rPr>
              <a:t>เพื่อเพิ่มรายการสินค้าในใบ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 Bold" panose="020B0500040200020003" pitchFamily="34" charset="-34"/>
              </a:rPr>
              <a:t>PR</a:t>
            </a:r>
            <a:endParaRPr lang="th-TH" sz="3600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4.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Comments </a:t>
            </a:r>
            <a:r>
              <a:rPr lang="th-TH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 Bold" panose="020B0500040200020003" pitchFamily="34" charset="-34"/>
              </a:rPr>
              <a:t>รายละเอียดขอใบขอซื้อ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8960" y="3214674"/>
            <a:ext cx="642942" cy="612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63336" y="1187940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1.1และ 1.2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143462" y="1541883"/>
            <a:ext cx="616212" cy="1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59624" y="1327076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567936" y="2047156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982645" y="2399883"/>
            <a:ext cx="1601515" cy="12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574940" y="2191171"/>
            <a:ext cx="1161348" cy="424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2271615" y="2860731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736288" y="2192566"/>
            <a:ext cx="1293912" cy="424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2420600" y="2630504"/>
            <a:ext cx="2" cy="379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87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29" name="TextBox 11"/>
          <p:cNvSpPr txBox="1"/>
          <p:nvPr/>
        </p:nvSpPr>
        <p:spPr>
          <a:xfrm>
            <a:off x="348490" y="7210005"/>
            <a:ext cx="8464826" cy="278281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28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หน้าของ </a:t>
            </a:r>
            <a:r>
              <a:rPr lang="en-US" sz="28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Summary</a:t>
            </a:r>
          </a:p>
          <a:p>
            <a:pPr marL="345441" lvl="1">
              <a:lnSpc>
                <a:spcPts val="3080"/>
              </a:lnSpc>
            </a:pP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Summary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สามารถดูรายการทั้งหมดของ</a:t>
            </a: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PR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ได้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</a:t>
            </a:r>
            <a:r>
              <a:rPr lang="en-US" sz="2800" dirty="0" err="1">
                <a:solidFill>
                  <a:srgbClr val="00B0F0"/>
                </a:solidFill>
                <a:latin typeface="Th Sarabun New Bold" panose="020B0500040200020003" pitchFamily="34" charset="-34"/>
              </a:rPr>
              <a:t>Req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 ID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 เลขระบบ </a:t>
            </a: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ERP </a:t>
            </a:r>
            <a:r>
              <a:rPr lang="th-TH" sz="28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(สำคัญ)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3.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Request Date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ใส่วันที่เปิด(สามารถเลือกปัจจุบัน หรือ ย้อนหลังได้ ไม่เกิน 3 วัน)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4.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Name Address 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 สถานที่จัดส่ง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5.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Division</a:t>
            </a: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เลือกหมวดหมู่ </a:t>
            </a: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RP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เช่น </a:t>
            </a: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PRB,PRS,PRU,PRC,PRF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28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เลขอ้างอิง</a:t>
            </a:r>
            <a:r>
              <a:rPr lang="en-US" sz="28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PR</a:t>
            </a:r>
          </a:p>
          <a:p>
            <a:pPr marL="345441" lvl="1">
              <a:lnSpc>
                <a:spcPts val="3080"/>
              </a:lnSpc>
            </a:pPr>
            <a:endParaRPr lang="th-TH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  <p:sp>
        <p:nvSpPr>
          <p:cNvPr id="49" name="TextBox 11"/>
          <p:cNvSpPr txBox="1"/>
          <p:nvPr/>
        </p:nvSpPr>
        <p:spPr>
          <a:xfrm>
            <a:off x="8813316" y="7223724"/>
            <a:ext cx="9067801" cy="278281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endParaRPr lang="th-TH" sz="28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3080"/>
              </a:lnSpc>
            </a:pP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6.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Deqartment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หน่วยงานที่ขอซื้อ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7.</a:t>
            </a:r>
            <a:r>
              <a:rPr lang="en-US" sz="2800" dirty="0" err="1">
                <a:solidFill>
                  <a:srgbClr val="00B0F0"/>
                </a:solidFill>
                <a:latin typeface="Th Sarabun New Bold" panose="020B0500040200020003" pitchFamily="34" charset="-34"/>
              </a:rPr>
              <a:t>Meterial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 Type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เลือกหมวดหมู่ </a:t>
            </a: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PO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เช่น </a:t>
            </a: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COB,COU,COC,PKS,RMS</a:t>
            </a:r>
          </a:p>
          <a:p>
            <a:pPr marL="345441" lvl="1">
              <a:lnSpc>
                <a:spcPts val="3080"/>
              </a:lnSpc>
            </a:pP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8.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Area</a:t>
            </a: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สถานที่จัดส่ง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9</a:t>
            </a:r>
            <a:r>
              <a:rPr lang="th-TH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Name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ชื่อผู้เปิดซื้อ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10.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Shipping Point</a:t>
            </a:r>
            <a:r>
              <a:rPr lang="th-TH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คลังสินค้าขอผู้เปิดใบขอซื้อ</a:t>
            </a:r>
            <a:endParaRPr lang="th-TH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3080"/>
              </a:lnSpc>
            </a:pPr>
            <a:endParaRPr lang="th-TH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1" y="1065323"/>
            <a:ext cx="16002000" cy="5926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4" name="Straight Arrow Connector 93"/>
          <p:cNvCxnSpPr/>
          <p:nvPr/>
        </p:nvCxnSpPr>
        <p:spPr>
          <a:xfrm flipH="1" flipV="1">
            <a:off x="696355" y="2994514"/>
            <a:ext cx="773642" cy="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819981" y="3465288"/>
            <a:ext cx="721211" cy="31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853785" y="4218510"/>
            <a:ext cx="1080120" cy="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 flipV="1">
            <a:off x="8813316" y="3535768"/>
            <a:ext cx="616212" cy="1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 flipV="1">
            <a:off x="11726386" y="3541445"/>
            <a:ext cx="616212" cy="1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11726386" y="3901485"/>
            <a:ext cx="61621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11726386" y="4260309"/>
            <a:ext cx="1296144" cy="19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81002" y="2641039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02618" y="3087011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3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81000" y="3900689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4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507656" y="3248153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5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353800" y="3193599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6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340822" y="3607773"/>
            <a:ext cx="385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7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353800" y="4028737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8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004463" y="2371162"/>
            <a:ext cx="1073458" cy="432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TextBox 108"/>
          <p:cNvSpPr txBox="1"/>
          <p:nvPr/>
        </p:nvSpPr>
        <p:spPr>
          <a:xfrm>
            <a:off x="381000" y="2187311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 flipV="1">
            <a:off x="635502" y="2558365"/>
            <a:ext cx="368959" cy="173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5555988" y="3465883"/>
            <a:ext cx="616212" cy="1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257800" y="3086100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9</a:t>
            </a:r>
          </a:p>
        </p:txBody>
      </p:sp>
      <p:sp>
        <p:nvSpPr>
          <p:cNvPr id="27" name="TextBox 10"/>
          <p:cNvSpPr txBox="1"/>
          <p:nvPr/>
        </p:nvSpPr>
        <p:spPr>
          <a:xfrm>
            <a:off x="8410691" y="437540"/>
            <a:ext cx="451783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4800" b="1" u="sng" dirty="0">
                <a:solidFill>
                  <a:srgbClr val="1F264D"/>
                </a:solidFill>
              </a:rPr>
              <a:t>ตัวอย่าง</a:t>
            </a:r>
            <a:endParaRPr lang="en-US" sz="4400" b="1" u="sng" dirty="0">
              <a:solidFill>
                <a:srgbClr val="1F264D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15873917" y="8224423"/>
            <a:ext cx="1243652" cy="1394094"/>
          </a:xfrm>
          <a:custGeom>
            <a:avLst/>
            <a:gdLst/>
            <a:ahLst/>
            <a:cxnLst/>
            <a:rect l="l" t="t" r="r" b="b"/>
            <a:pathLst>
              <a:path w="1243652" h="1394094">
                <a:moveTo>
                  <a:pt x="0" y="0"/>
                </a:moveTo>
                <a:lnTo>
                  <a:pt x="1243652" y="0"/>
                </a:lnTo>
                <a:lnTo>
                  <a:pt x="1243652" y="1394094"/>
                </a:lnTo>
                <a:lnTo>
                  <a:pt x="0" y="1394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cxnSp>
        <p:nvCxnSpPr>
          <p:cNvPr id="30" name="Straight Arrow Connector 29"/>
          <p:cNvCxnSpPr/>
          <p:nvPr/>
        </p:nvCxnSpPr>
        <p:spPr>
          <a:xfrm flipH="1">
            <a:off x="11178511" y="4633859"/>
            <a:ext cx="1296144" cy="19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669607" y="4346314"/>
            <a:ext cx="66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2631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04900"/>
            <a:ext cx="16691747" cy="8871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6516215" y="406337"/>
            <a:ext cx="12290233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4800" b="1" u="sng" dirty="0">
                <a:solidFill>
                  <a:srgbClr val="1F264D"/>
                </a:solidFill>
              </a:rPr>
              <a:t>รายละเอียดขอ </a:t>
            </a:r>
            <a:r>
              <a:rPr lang="en-US" sz="4800" b="1" u="sng" dirty="0">
                <a:solidFill>
                  <a:srgbClr val="1F264D"/>
                </a:solidFill>
              </a:rPr>
              <a:t>PR</a:t>
            </a:r>
            <a:endParaRPr lang="en-US" sz="4400" b="1" u="sng" dirty="0">
              <a:solidFill>
                <a:srgbClr val="1F264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86200" y="217170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04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7" y="739121"/>
            <a:ext cx="16093507" cy="8276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283" y="8643561"/>
            <a:ext cx="16063691" cy="1622832"/>
          </a:xfrm>
          <a:prstGeom prst="rect">
            <a:avLst/>
          </a:prstGeom>
        </p:spPr>
      </p:pic>
      <p:sp>
        <p:nvSpPr>
          <p:cNvPr id="7" name="TextBox 10"/>
          <p:cNvSpPr txBox="1"/>
          <p:nvPr/>
        </p:nvSpPr>
        <p:spPr>
          <a:xfrm>
            <a:off x="5540567" y="257448"/>
            <a:ext cx="12290233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4800" b="1" u="sng" dirty="0">
                <a:solidFill>
                  <a:srgbClr val="1F264D"/>
                </a:solidFill>
              </a:rPr>
              <a:t>ใส่รายการการขอซื้อ **หากเพิ่มรายการใหม่กด</a:t>
            </a:r>
            <a:r>
              <a:rPr lang="en-US" sz="44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 New Line </a:t>
            </a:r>
            <a:r>
              <a:rPr lang="th-TH" sz="4800" b="1" u="sng" dirty="0">
                <a:solidFill>
                  <a:srgbClr val="1F264D"/>
                </a:solidFill>
              </a:rPr>
              <a:t>เสมอ</a:t>
            </a:r>
            <a:endParaRPr lang="en-US" sz="4800" b="1" u="sng" dirty="0">
              <a:solidFill>
                <a:srgbClr val="1F264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38726" y="5021085"/>
            <a:ext cx="2905873" cy="456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0999664" y="5478058"/>
            <a:ext cx="4392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เลือกสโตร์ที่เข้าทุกรายการ</a:t>
            </a:r>
          </a:p>
        </p:txBody>
      </p:sp>
    </p:spTree>
    <p:extLst>
      <p:ext uri="{BB962C8B-B14F-4D97-AF65-F5344CB8AC3E}">
        <p14:creationId xmlns:p14="http://schemas.microsoft.com/office/powerpoint/2010/main" val="56009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14500"/>
            <a:ext cx="17754600" cy="4003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2133600" y="990282"/>
            <a:ext cx="12290233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040"/>
              </a:lnSpc>
              <a:spcBef>
                <a:spcPct val="0"/>
              </a:spcBef>
            </a:pPr>
            <a:r>
              <a:rPr lang="th-TH" sz="4800" b="1" u="sng" dirty="0">
                <a:solidFill>
                  <a:srgbClr val="1F264D"/>
                </a:solidFill>
              </a:rPr>
              <a:t>รายการที่เปิดซื้อ</a:t>
            </a:r>
            <a:endParaRPr lang="en-US" sz="4800" b="1" u="sng" dirty="0">
              <a:solidFill>
                <a:srgbClr val="1F264D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 rot="16200000">
            <a:off x="7529833" y="5798308"/>
            <a:ext cx="3939389" cy="4368652"/>
          </a:xfrm>
          <a:custGeom>
            <a:avLst/>
            <a:gdLst/>
            <a:ahLst/>
            <a:cxnLst/>
            <a:rect l="l" t="t" r="r" b="b"/>
            <a:pathLst>
              <a:path w="2590987" h="2793517">
                <a:moveTo>
                  <a:pt x="0" y="0"/>
                </a:moveTo>
                <a:lnTo>
                  <a:pt x="2590987" y="0"/>
                </a:lnTo>
                <a:lnTo>
                  <a:pt x="2590987" y="2793517"/>
                </a:lnTo>
                <a:lnTo>
                  <a:pt x="0" y="279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8177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324100"/>
            <a:ext cx="14531681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4527448" y="1658533"/>
            <a:ext cx="12290233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4800" b="1" u="sng" dirty="0">
                <a:solidFill>
                  <a:srgbClr val="1F264D"/>
                </a:solidFill>
              </a:rPr>
              <a:t>สามารถใส่รายละเอียดขอสินค้า ได้ที่ </a:t>
            </a:r>
            <a:r>
              <a:rPr lang="en-US" sz="4800" b="1" u="sng" dirty="0">
                <a:solidFill>
                  <a:srgbClr val="1F264D"/>
                </a:solidFill>
              </a:rPr>
              <a:t>Comments</a:t>
            </a:r>
          </a:p>
        </p:txBody>
      </p:sp>
      <p:sp>
        <p:nvSpPr>
          <p:cNvPr id="8" name="Freeform 14"/>
          <p:cNvSpPr/>
          <p:nvPr/>
        </p:nvSpPr>
        <p:spPr>
          <a:xfrm>
            <a:off x="7161991" y="6515100"/>
            <a:ext cx="3964017" cy="3567109"/>
          </a:xfrm>
          <a:custGeom>
            <a:avLst/>
            <a:gdLst/>
            <a:ahLst/>
            <a:cxnLst/>
            <a:rect l="l" t="t" r="r" b="b"/>
            <a:pathLst>
              <a:path w="2821017" h="2528336">
                <a:moveTo>
                  <a:pt x="0" y="0"/>
                </a:moveTo>
                <a:lnTo>
                  <a:pt x="2821017" y="0"/>
                </a:lnTo>
                <a:lnTo>
                  <a:pt x="2821017" y="2528336"/>
                </a:lnTo>
                <a:lnTo>
                  <a:pt x="0" y="2528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96418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852"/>
          <a:stretch/>
        </p:blipFill>
        <p:spPr>
          <a:xfrm>
            <a:off x="6335688" y="161664"/>
            <a:ext cx="11769788" cy="9806372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279743" y="2114213"/>
            <a:ext cx="8122272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4480"/>
              </a:lnSpc>
            </a:pP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หลังจากที่ทำการใบขอซื้อ </a:t>
            </a:r>
            <a:r>
              <a:rPr lang="en-US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PR </a:t>
            </a: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เรียบร้อยแล้ว</a:t>
            </a:r>
            <a:endParaRPr lang="en-US" sz="4000" dirty="0">
              <a:solidFill>
                <a:srgbClr val="1F264D"/>
              </a:solidFill>
              <a:latin typeface="TH Sarabun New" pitchFamily="34" charset="-34"/>
              <a:cs typeface="TH Sarabun New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1.</a:t>
            </a:r>
            <a:r>
              <a:rPr lang="en-US" sz="4000" dirty="0">
                <a:solidFill>
                  <a:srgbClr val="00B0F0"/>
                </a:solidFill>
                <a:latin typeface="TH Sarabun New" pitchFamily="34" charset="-34"/>
                <a:cs typeface="TH Sarabun New" pitchFamily="34" charset="-34"/>
              </a:rPr>
              <a:t>Double Click</a:t>
            </a:r>
            <a:r>
              <a:rPr lang="th-TH" sz="4000" dirty="0">
                <a:solidFill>
                  <a:srgbClr val="00B0F0"/>
                </a:solidFill>
                <a:latin typeface="TH Sarabun New" pitchFamily="34" charset="-34"/>
                <a:cs typeface="TH Sarabun New" pitchFamily="34" charset="-34"/>
              </a:rPr>
              <a:t>         </a:t>
            </a: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และแทบด้านล่างจะปรากฏขึ้นมา</a:t>
            </a:r>
          </a:p>
          <a:p>
            <a:pPr marL="345441" lvl="1">
              <a:lnSpc>
                <a:spcPts val="4480"/>
              </a:lnSpc>
            </a:pPr>
            <a:r>
              <a:rPr lang="en-US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2.</a:t>
            </a:r>
            <a:r>
              <a:rPr lang="en-US" sz="4000" dirty="0">
                <a:solidFill>
                  <a:srgbClr val="00B0F0"/>
                </a:solidFill>
                <a:latin typeface="TH Sarabun New" pitchFamily="34" charset="-34"/>
                <a:cs typeface="TH Sarabun New" pitchFamily="34" charset="-34"/>
              </a:rPr>
              <a:t>New</a:t>
            </a:r>
            <a:r>
              <a:rPr lang="en-US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สำหรับแนบไฟล์</a:t>
            </a:r>
          </a:p>
          <a:p>
            <a:pPr marL="345441" lvl="1">
              <a:lnSpc>
                <a:spcPts val="4480"/>
              </a:lnSpc>
            </a:pP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3.</a:t>
            </a:r>
            <a:r>
              <a:rPr lang="en-US" sz="4000" dirty="0">
                <a:solidFill>
                  <a:srgbClr val="00B0F0"/>
                </a:solidFill>
                <a:latin typeface="TH Sarabun New" pitchFamily="34" charset="-34"/>
                <a:cs typeface="TH Sarabun New" pitchFamily="34" charset="-34"/>
              </a:rPr>
              <a:t>Doc Type </a:t>
            </a:r>
            <a:r>
              <a:rPr lang="th-TH" sz="4000" dirty="0">
                <a:solidFill>
                  <a:srgbClr val="00B0F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เลือกลักษณ์ </a:t>
            </a:r>
            <a:r>
              <a:rPr lang="en-US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PR</a:t>
            </a: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 นั้นๆ</a:t>
            </a:r>
            <a:r>
              <a:rPr lang="en-US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marL="345441" lvl="1">
              <a:lnSpc>
                <a:spcPts val="4480"/>
              </a:lnSpc>
            </a:pPr>
            <a:r>
              <a:rPr lang="en-US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4.</a:t>
            </a:r>
            <a:r>
              <a:rPr lang="en-US" sz="4000" dirty="0">
                <a:solidFill>
                  <a:srgbClr val="00B0F0"/>
                </a:solidFill>
                <a:latin typeface="TH Sarabun New" pitchFamily="34" charset="-34"/>
                <a:cs typeface="TH Sarabun New" pitchFamily="34" charset="-34"/>
              </a:rPr>
              <a:t>File</a:t>
            </a:r>
            <a:r>
              <a:rPr lang="en-US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Click Browse </a:t>
            </a: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สำหรับแนบไฟล์เอกสาร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Word/Excel/PDF</a:t>
            </a:r>
            <a:r>
              <a:rPr lang="th-TH" sz="4000" dirty="0">
                <a:solidFill>
                  <a:schemeClr val="accent6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/รูปภาพ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 Click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4000" dirty="0">
                <a:latin typeface="TH Sarabun New" pitchFamily="34" charset="-34"/>
                <a:cs typeface="TH Sarabun New" pitchFamily="34" charset="-34"/>
              </a:rPr>
              <a:t>Open</a:t>
            </a:r>
            <a:r>
              <a:rPr lang="th-TH" sz="4000" dirty="0">
                <a:latin typeface="TH Sarabun New" pitchFamily="34" charset="-34"/>
                <a:cs typeface="TH Sarabun New" pitchFamily="34" charset="-34"/>
              </a:rPr>
              <a:t> เพื่อยืนยันไฟล์</a:t>
            </a:r>
          </a:p>
          <a:p>
            <a:pPr marL="345441" lvl="1">
              <a:lnSpc>
                <a:spcPts val="4480"/>
              </a:lnSpc>
            </a:pPr>
            <a:r>
              <a:rPr lang="th-TH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5.เลือกไฟล์แล้ว กด </a:t>
            </a:r>
            <a:r>
              <a:rPr lang="en-US" sz="4000" dirty="0">
                <a:solidFill>
                  <a:srgbClr val="1F264D"/>
                </a:solidFill>
                <a:latin typeface="TH Sarabun New" pitchFamily="34" charset="-34"/>
                <a:cs typeface="TH Sarabun New" pitchFamily="34" charset="-34"/>
              </a:rPr>
              <a:t>OK</a:t>
            </a:r>
          </a:p>
          <a:p>
            <a:pPr marL="1088391" lvl="1" indent="-742950">
              <a:lnSpc>
                <a:spcPts val="4480"/>
              </a:lnSpc>
              <a:buFont typeface="+mj-lt"/>
              <a:buAutoNum type="arabicPeriod"/>
            </a:pPr>
            <a:endParaRPr lang="en-US" sz="4000" dirty="0">
              <a:solidFill>
                <a:srgbClr val="1F264D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770" y="2643170"/>
            <a:ext cx="605454" cy="582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928" y="1987710"/>
            <a:ext cx="9561036" cy="2363701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197" y="4063380"/>
            <a:ext cx="7263343" cy="51740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631832" y="331158"/>
            <a:ext cx="47278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93255" y="9117910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2</a:t>
            </a:r>
            <a:endParaRPr lang="th-TH" sz="4000" b="1" dirty="0">
              <a:latin typeface="Th Sarabun New Bold" panose="020B0500040200020003" pitchFamily="34" charset="-34"/>
              <a:cs typeface="Th Sarabun New Bold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23920" y="2671602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23920" y="3025545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4</a:t>
            </a:r>
            <a:endParaRPr lang="th-TH" sz="4000" b="1" dirty="0">
              <a:latin typeface="Th Sarabun New Bold" panose="020B0500040200020003" pitchFamily="34" charset="-34"/>
              <a:cs typeface="Th Sarabun New Bold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72783" y="2995690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4</a:t>
            </a:r>
            <a:endParaRPr lang="th-TH" sz="4000" b="1" dirty="0">
              <a:latin typeface="Th Sarabun New Bold" panose="020B0500040200020003" pitchFamily="34" charset="-34"/>
              <a:cs typeface="Th Sarabun New Bold" panose="020B0500040200020003" pitchFamily="34" charset="-34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902473" y="672856"/>
            <a:ext cx="504056" cy="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747955" y="3007241"/>
            <a:ext cx="504056" cy="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747955" y="3342931"/>
            <a:ext cx="1044117" cy="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987141" y="9471853"/>
            <a:ext cx="504056" cy="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491197" y="9263805"/>
            <a:ext cx="1372883" cy="416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15912752" y="3143125"/>
            <a:ext cx="1440160" cy="27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866269" y="3282099"/>
            <a:ext cx="1044117" cy="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400" r="91800">
                        <a14:foregroundMark x1="8400" y1="41400" x2="8400" y2="41400"/>
                        <a14:foregroundMark x1="28600" y1="71200" x2="28600" y2="71200"/>
                        <a14:foregroundMark x1="12800" y1="35000" x2="12800" y2="35000"/>
                        <a14:foregroundMark x1="26200" y1="29600" x2="26200" y2="29600"/>
                        <a14:foregroundMark x1="38600" y1="28600" x2="38600" y2="28600"/>
                        <a14:foregroundMark x1="46200" y1="29200" x2="46200" y2="29200"/>
                        <a14:foregroundMark x1="18800" y1="31400" x2="18800" y2="31400"/>
                        <a14:foregroundMark x1="9200" y1="37800" x2="9200" y2="37800"/>
                        <a14:foregroundMark x1="54000" y1="24600" x2="54000" y2="24600"/>
                        <a14:foregroundMark x1="60800" y1="25800" x2="60800" y2="25800"/>
                        <a14:foregroundMark x1="66400" y1="27600" x2="66400" y2="27600"/>
                        <a14:foregroundMark x1="73000" y1="31600" x2="73000" y2="31600"/>
                        <a14:foregroundMark x1="78600" y1="35400" x2="78600" y2="35400"/>
                        <a14:foregroundMark x1="83200" y1="39800" x2="83200" y2="39800"/>
                        <a14:foregroundMark x1="86600" y1="42600" x2="86600" y2="42600"/>
                        <a14:foregroundMark x1="71300" y1="59000" x2="71300" y2="59000"/>
                        <a14:foregroundMark x1="67800" y1="57500" x2="67800" y2="57500"/>
                        <a14:foregroundMark x1="65500" y1="56000" x2="65500" y2="56000"/>
                        <a14:foregroundMark x1="65300" y1="56100" x2="67700" y2="57500"/>
                        <a14:foregroundMark x1="67700" y1="57500" x2="71300" y2="59000"/>
                        <a14:foregroundMark x1="91300" y1="54800" x2="91300" y2="54800"/>
                        <a14:foregroundMark x1="21300" y1="69900" x2="21300" y2="69900"/>
                        <a14:foregroundMark x1="21300" y1="69900" x2="28300" y2="71300"/>
                        <a14:foregroundMark x1="40600" y1="72100" x2="40600" y2="72100"/>
                        <a14:foregroundMark x1="55400" y1="69200" x2="55400" y2="69200"/>
                        <a14:foregroundMark x1="28700" y1="71300" x2="40500" y2="72200"/>
                        <a14:foregroundMark x1="40500" y1="72200" x2="55000" y2="69100"/>
                        <a14:foregroundMark x1="51300" y1="70400" x2="51300" y2="70400"/>
                        <a14:foregroundMark x1="33800" y1="72500" x2="33800" y2="72500"/>
                        <a14:foregroundMark x1="35200" y1="72600" x2="35200" y2="72600"/>
                        <a14:foregroundMark x1="12900" y1="34700" x2="18800" y2="31400"/>
                        <a14:foregroundMark x1="18800" y1="31400" x2="26100" y2="29800"/>
                        <a14:foregroundMark x1="26300" y1="29800" x2="38300" y2="28500"/>
                        <a14:foregroundMark x1="91800" y1="53600" x2="91800" y2="5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70" r="1456"/>
          <a:stretch/>
        </p:blipFill>
        <p:spPr>
          <a:xfrm>
            <a:off x="410153" y="5791572"/>
            <a:ext cx="6285575" cy="4913338"/>
          </a:xfrm>
          <a:prstGeom prst="rect">
            <a:avLst/>
          </a:prstGeom>
        </p:spPr>
      </p:pic>
      <p:sp>
        <p:nvSpPr>
          <p:cNvPr id="26" name="TextBox 10"/>
          <p:cNvSpPr txBox="1"/>
          <p:nvPr/>
        </p:nvSpPr>
        <p:spPr>
          <a:xfrm>
            <a:off x="550611" y="949972"/>
            <a:ext cx="12290233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4000" b="1" u="sng" dirty="0">
                <a:solidFill>
                  <a:srgbClr val="00B050"/>
                </a:solidFill>
              </a:rPr>
              <a:t>หากมีเอกสารหรือรูปสินค้าสามารถ</a:t>
            </a:r>
          </a:p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4000" b="1" u="sng" dirty="0">
                <a:solidFill>
                  <a:srgbClr val="00B050"/>
                </a:solidFill>
              </a:rPr>
              <a:t>แนบรายละเอียด</a:t>
            </a:r>
            <a:endParaRPr lang="en-US" sz="4000" b="1" u="sng" dirty="0">
              <a:solidFill>
                <a:srgbClr val="00B05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929646" y="4467786"/>
            <a:ext cx="504056" cy="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19443" y="4134262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208" y="318964"/>
            <a:ext cx="6920330" cy="9610586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1586840" y="2197014"/>
            <a:ext cx="8122272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4480"/>
              </a:lnSpc>
            </a:pP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หลังจาก</a:t>
            </a:r>
            <a:r>
              <a:rPr lang="en-US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Click       </a:t>
            </a: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เพื่อส่งให้ผู้จัดการอนุมัติ</a:t>
            </a:r>
          </a:p>
          <a:p>
            <a:pPr marL="345441" lvl="1">
              <a:lnSpc>
                <a:spcPts val="4480"/>
              </a:lnSpc>
            </a:pP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</a:t>
            </a:r>
            <a:r>
              <a:rPr lang="en-US" sz="44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Name</a:t>
            </a:r>
            <a:r>
              <a:rPr lang="en-US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ชื่อผู้ส่งให้อนุมัติ</a:t>
            </a:r>
          </a:p>
          <a:p>
            <a:pPr marL="345441" lvl="1">
              <a:lnSpc>
                <a:spcPts val="4480"/>
              </a:lnSpc>
            </a:pP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</a:t>
            </a:r>
            <a:r>
              <a:rPr lang="en-US" sz="44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Action</a:t>
            </a:r>
            <a:r>
              <a:rPr lang="en-US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ตำแหน่งขอผู้อนุมัติ</a:t>
            </a:r>
          </a:p>
          <a:p>
            <a:pPr marL="345441" lvl="1">
              <a:lnSpc>
                <a:spcPts val="4480"/>
              </a:lnSpc>
            </a:pP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3.</a:t>
            </a:r>
            <a:r>
              <a:rPr lang="en-US" sz="44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Dispatcher</a:t>
            </a:r>
            <a:r>
              <a:rPr lang="en-US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ชื่อผู้อนุมัติ</a:t>
            </a:r>
          </a:p>
          <a:p>
            <a:pPr marL="345441" lvl="1">
              <a:lnSpc>
                <a:spcPts val="4480"/>
              </a:lnSpc>
            </a:pPr>
            <a:r>
              <a:rPr lang="th-TH" sz="44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4.กรอบด้านล่างสำหรับใส่ข้อความที่ให้อนุมัติ</a:t>
            </a:r>
            <a:endParaRPr lang="en-US" sz="36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1088391" lvl="1" indent="-742950">
              <a:lnSpc>
                <a:spcPts val="4480"/>
              </a:lnSpc>
              <a:buFont typeface="+mj-lt"/>
              <a:buAutoNum type="arabicPeriod"/>
            </a:pPr>
            <a:endParaRPr lang="en-US" sz="44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9464" y="1987711"/>
            <a:ext cx="672987" cy="6231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48256" y="6930576"/>
            <a:ext cx="5976664" cy="2101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1016208" y="1126599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96127" y="6034326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0246" y="6448501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00246" y="6930576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4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1340243" y="1471041"/>
            <a:ext cx="1080120" cy="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1028815" y="6379767"/>
            <a:ext cx="1391548" cy="126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1007600" y="6779884"/>
            <a:ext cx="960413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1007600" y="7231732"/>
            <a:ext cx="440656" cy="192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813" r="96563">
                        <a14:foregroundMark x1="2813" y1="43750" x2="2813" y2="43750"/>
                        <a14:foregroundMark x1="68594" y1="23281" x2="68594" y2="23281"/>
                        <a14:foregroundMark x1="4531" y1="53594" x2="4531" y2="53594"/>
                        <a14:foregroundMark x1="67656" y1="33750" x2="67656" y2="33750"/>
                        <a14:foregroundMark x1="3281" y1="54844" x2="3281" y2="54844"/>
                        <a14:foregroundMark x1="2969" y1="54844" x2="2813" y2="43906"/>
                        <a14:foregroundMark x1="2969" y1="55000" x2="21094" y2="67188"/>
                        <a14:foregroundMark x1="56094" y1="82500" x2="56094" y2="82500"/>
                        <a14:foregroundMark x1="55937" y1="82500" x2="84844" y2="54375"/>
                        <a14:foregroundMark x1="51250" y1="64688" x2="57656" y2="68438"/>
                        <a14:foregroundMark x1="90469" y1="49531" x2="96563" y2="42969"/>
                        <a14:foregroundMark x1="47188" y1="50781" x2="92188" y2="40000"/>
                        <a14:foregroundMark x1="60469" y1="47031" x2="90156" y2="33594"/>
                        <a14:foregroundMark x1="50156" y1="57344" x2="53125" y2="61875"/>
                        <a14:foregroundMark x1="58438" y1="41094" x2="67656" y2="34063"/>
                        <a14:backgroundMark x1="2188" y1="43438" x2="2188" y2="43438"/>
                        <a14:backgroundMark x1="2188" y1="43594" x2="2656" y2="55313"/>
                        <a14:backgroundMark x1="2656" y1="55156" x2="20938" y2="67500"/>
                        <a14:backgroundMark x1="65313" y1="74063" x2="89219" y2="51563"/>
                        <a14:backgroundMark x1="43594" y1="73906" x2="53125" y2="66719"/>
                        <a14:backgroundMark x1="53125" y1="66719" x2="51094" y2="65313"/>
                        <a14:backgroundMark x1="45000" y1="51250" x2="69219" y2="34688"/>
                        <a14:backgroundMark x1="63906" y1="20000" x2="72188" y2="23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15" y="4279404"/>
            <a:ext cx="6096000" cy="6096000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1887580" y="1341853"/>
            <a:ext cx="466562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5400" b="1" u="sng" dirty="0"/>
              <a:t>ขั้นตอนการส่งอนุมัติ</a:t>
            </a:r>
            <a:endParaRPr lang="en-US" sz="5400" b="1" u="sng" dirty="0"/>
          </a:p>
        </p:txBody>
      </p:sp>
    </p:spTree>
    <p:extLst>
      <p:ext uri="{BB962C8B-B14F-4D97-AF65-F5344CB8AC3E}">
        <p14:creationId xmlns:p14="http://schemas.microsoft.com/office/powerpoint/2010/main" val="44268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19429" y="4896932"/>
            <a:ext cx="24726857" cy="5559351"/>
          </a:xfrm>
          <a:custGeom>
            <a:avLst/>
            <a:gdLst/>
            <a:ahLst/>
            <a:cxnLst/>
            <a:rect l="l" t="t" r="r" b="b"/>
            <a:pathLst>
              <a:path w="24726857" h="5559351">
                <a:moveTo>
                  <a:pt x="0" y="0"/>
                </a:moveTo>
                <a:lnTo>
                  <a:pt x="24726858" y="0"/>
                </a:lnTo>
                <a:lnTo>
                  <a:pt x="24726858" y="5559351"/>
                </a:lnTo>
                <a:lnTo>
                  <a:pt x="0" y="5559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675846" y="3187194"/>
            <a:ext cx="8978826" cy="897882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59426" r="-52831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163949" y="220741"/>
            <a:ext cx="5421843" cy="542184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11769" r="-6309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 rot="2700000">
            <a:off x="4355994" y="6743440"/>
            <a:ext cx="1866338" cy="1866338"/>
            <a:chOff x="0" y="0"/>
            <a:chExt cx="649117" cy="6491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9117" cy="649117"/>
            </a:xfrm>
            <a:custGeom>
              <a:avLst/>
              <a:gdLst/>
              <a:ahLst/>
              <a:cxnLst/>
              <a:rect l="l" t="t" r="r" b="b"/>
              <a:pathLst>
                <a:path w="649117" h="649117">
                  <a:moveTo>
                    <a:pt x="0" y="0"/>
                  </a:moveTo>
                  <a:lnTo>
                    <a:pt x="649117" y="0"/>
                  </a:lnTo>
                  <a:lnTo>
                    <a:pt x="649117" y="649117"/>
                  </a:lnTo>
                  <a:lnTo>
                    <a:pt x="0" y="649117"/>
                  </a:lnTo>
                  <a:close/>
                </a:path>
              </a:pathLst>
            </a:custGeom>
            <a:solidFill>
              <a:srgbClr val="025064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49117" cy="687217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marL="0" lvl="0" indent="0" algn="ctr">
                <a:lnSpc>
                  <a:spcPts val="228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1238" y="-561656"/>
            <a:ext cx="2774555" cy="2774555"/>
          </a:xfrm>
          <a:custGeom>
            <a:avLst/>
            <a:gdLst/>
            <a:ahLst/>
            <a:cxnLst/>
            <a:rect l="l" t="t" r="r" b="b"/>
            <a:pathLst>
              <a:path w="2774555" h="2774555">
                <a:moveTo>
                  <a:pt x="0" y="0"/>
                </a:moveTo>
                <a:lnTo>
                  <a:pt x="2774555" y="0"/>
                </a:lnTo>
                <a:lnTo>
                  <a:pt x="2774555" y="2774555"/>
                </a:lnTo>
                <a:lnTo>
                  <a:pt x="0" y="2774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01349" y="6771556"/>
            <a:ext cx="1775627" cy="1810102"/>
          </a:xfrm>
          <a:custGeom>
            <a:avLst/>
            <a:gdLst/>
            <a:ahLst/>
            <a:cxnLst/>
            <a:rect l="l" t="t" r="r" b="b"/>
            <a:pathLst>
              <a:path w="1775627" h="1810102">
                <a:moveTo>
                  <a:pt x="0" y="0"/>
                </a:moveTo>
                <a:lnTo>
                  <a:pt x="1775627" y="0"/>
                </a:lnTo>
                <a:lnTo>
                  <a:pt x="1775627" y="1810102"/>
                </a:lnTo>
                <a:lnTo>
                  <a:pt x="0" y="18101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0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85400" y="2019492"/>
            <a:ext cx="11862889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5000" b="1" spc="-375" dirty="0" err="1">
                <a:solidFill>
                  <a:srgbClr val="2B3C56"/>
                </a:solidFill>
                <a:latin typeface="Angsana New" panose="02020603050405020304" pitchFamily="18" charset="-34"/>
                <a:ea typeface="Prompt Semi-Bold"/>
                <a:cs typeface="Angsana New" panose="02020603050405020304" pitchFamily="18" charset="-34"/>
                <a:sym typeface="Prompt Semi-Bold"/>
              </a:rPr>
              <a:t>คู่มือการใช้งาน</a:t>
            </a:r>
            <a:endParaRPr lang="en-US" sz="15000" b="1" spc="-375" dirty="0">
              <a:solidFill>
                <a:srgbClr val="2B3C56"/>
              </a:solidFill>
              <a:latin typeface="Angsana New" panose="02020603050405020304" pitchFamily="18" charset="-34"/>
              <a:ea typeface="Prompt Semi-Bold"/>
              <a:cs typeface="Angsana New" panose="02020603050405020304" pitchFamily="18" charset="-34"/>
              <a:sym typeface="Prompt Semi-Bold"/>
            </a:endParaRPr>
          </a:p>
          <a:p>
            <a:pPr algn="l"/>
            <a:r>
              <a:rPr lang="th-TH" sz="15000" b="1" spc="-375" dirty="0">
                <a:solidFill>
                  <a:srgbClr val="2B3C56"/>
                </a:solidFill>
                <a:latin typeface="Angsana New" panose="02020603050405020304" pitchFamily="18" charset="-34"/>
                <a:ea typeface="Prompt Semi-Bold"/>
                <a:cs typeface="Angsana New" panose="02020603050405020304" pitchFamily="18" charset="-34"/>
                <a:sym typeface="Prompt Semi-Bold"/>
              </a:rPr>
              <a:t>โปรมแกรม </a:t>
            </a:r>
            <a:r>
              <a:rPr lang="en-US" sz="15000" b="1" spc="-375" dirty="0">
                <a:solidFill>
                  <a:srgbClr val="2B3C56"/>
                </a:solidFill>
                <a:latin typeface="Angsana New" panose="02020603050405020304" pitchFamily="18" charset="-34"/>
                <a:ea typeface="Prompt Semi-Bold"/>
                <a:cs typeface="Angsana New" panose="02020603050405020304" pitchFamily="18" charset="-34"/>
                <a:sym typeface="Prompt Semi-Bold"/>
              </a:rPr>
              <a:t>Epicor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53317" y="478697"/>
            <a:ext cx="556155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999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-21238" y="9562638"/>
            <a:ext cx="965714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4480"/>
              </a:lnSpc>
            </a:pPr>
            <a:r>
              <a:rPr lang="th-TH" sz="3600" b="1" dirty="0">
                <a:solidFill>
                  <a:schemeClr val="bg1">
                    <a:lumMod val="50000"/>
                  </a:schemeClr>
                </a:solidFill>
                <a:latin typeface="Th Sarabun New Bold" panose="020B0500040200020003" pitchFamily="34" charset="-34"/>
              </a:rPr>
              <a:t>จัดทำโดย นางสาว เยาวภา พรรณโส เจ้าหน้าที่ธุรการฝ่ายบุคคล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Th Sarabun New Bold" panose="020B0500040200020003" pitchFamily="34" charset="-34"/>
              </a:rPr>
              <a:t> S</a:t>
            </a:r>
            <a:endParaRPr lang="th-TH" sz="2800" b="1" dirty="0">
              <a:solidFill>
                <a:schemeClr val="bg1">
                  <a:lumMod val="50000"/>
                </a:schemeClr>
              </a:solidFill>
              <a:latin typeface="Th Sarabun New Bold" panose="020B0500040200020003" pitchFamily="34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91080" y="-180333"/>
            <a:ext cx="8738931" cy="10647666"/>
            <a:chOff x="0" y="0"/>
            <a:chExt cx="11651909" cy="14196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259" r="41425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573586" y="1197772"/>
            <a:ext cx="17714414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SU PR Status </a:t>
            </a:r>
            <a:endParaRPr lang="th-TH" sz="15000" b="1" spc="-375" dirty="0">
              <a:ln w="19050">
                <a:solidFill>
                  <a:schemeClr val="bg1"/>
                </a:solidFill>
              </a:ln>
              <a:solidFill>
                <a:srgbClr val="002060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  <a:p>
            <a:r>
              <a:rPr lang="th-TH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การเช็คสถานะใบขอซื้อ</a:t>
            </a:r>
            <a:endParaRPr lang="en-US" sz="15000" b="1" spc="-375" dirty="0">
              <a:ln w="19050">
                <a:solidFill>
                  <a:schemeClr val="bg1"/>
                </a:solidFill>
              </a:ln>
              <a:solidFill>
                <a:srgbClr val="002060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</p:txBody>
      </p:sp>
      <p:sp>
        <p:nvSpPr>
          <p:cNvPr id="10" name="Freeform 15"/>
          <p:cNvSpPr/>
          <p:nvPr/>
        </p:nvSpPr>
        <p:spPr>
          <a:xfrm>
            <a:off x="2362200" y="5294165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grpSp>
        <p:nvGrpSpPr>
          <p:cNvPr id="11" name="Group 9"/>
          <p:cNvGrpSpPr/>
          <p:nvPr/>
        </p:nvGrpSpPr>
        <p:grpSpPr>
          <a:xfrm>
            <a:off x="152400" y="1660730"/>
            <a:ext cx="8203829" cy="2945088"/>
            <a:chOff x="-1" y="498156"/>
            <a:chExt cx="9290132" cy="3926786"/>
          </a:xfrm>
        </p:grpSpPr>
        <p:sp>
          <p:nvSpPr>
            <p:cNvPr id="12" name="TextBox 10"/>
            <p:cNvSpPr txBox="1"/>
            <p:nvPr/>
          </p:nvSpPr>
          <p:spPr>
            <a:xfrm>
              <a:off x="349598" y="498156"/>
              <a:ext cx="8940533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SU PR Status </a:t>
              </a: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-1" y="1347175"/>
              <a:ext cx="8940533" cy="3077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SU PR Status 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เพื่อเปิดหน้าต่างการเช็คสถานะใบขอซื้อ </a:t>
              </a:r>
              <a:r>
                <a:rPr lang="en-GB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PR</a:t>
              </a:r>
              <a:endParaRPr lang="th-TH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  <a:endParaRPr lang="en-US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4" name="5-Point Star 13"/>
          <p:cNvSpPr/>
          <p:nvPr/>
        </p:nvSpPr>
        <p:spPr>
          <a:xfrm>
            <a:off x="3682752" y="3467100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60394"/>
            <a:ext cx="10453066" cy="87421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 descr="07212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544" y="4152900"/>
            <a:ext cx="5831033" cy="65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5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28700"/>
            <a:ext cx="17394450" cy="74510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219200" y="3632864"/>
            <a:ext cx="581560" cy="18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095963" y="2705100"/>
            <a:ext cx="580437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3398" y="3340893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074" y="2425979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05400" y="2049212"/>
            <a:ext cx="12898650" cy="309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455724" y="2072036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125200" y="5782025"/>
            <a:ext cx="3200400" cy="124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4863615" y="6051642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" y="7024913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7714" y="7104420"/>
            <a:ext cx="2390286" cy="124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3505200" y="6935670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6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21322" y="7390448"/>
            <a:ext cx="581560" cy="18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709060" y="7378856"/>
            <a:ext cx="0" cy="264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4346349" y="6391507"/>
            <a:ext cx="58885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11527050" y="7848068"/>
            <a:ext cx="6477000" cy="23852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</a:t>
            </a:r>
            <a:r>
              <a:rPr lang="th-TH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ผู้ขอซื้อ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 ชื่อผู้เปิดซื้อ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</a:t>
            </a:r>
            <a:r>
              <a:rPr lang="th-TH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ลำดับ 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PR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 ลำดับ</a:t>
            </a:r>
            <a:r>
              <a:rPr lang="th-TH" sz="28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(หากทราบ)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latin typeface="Th Sarabun New Bold" panose="020B0500040200020003" pitchFamily="34" charset="-34"/>
              </a:rPr>
              <a:t>3.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PR</a:t>
            </a:r>
            <a:r>
              <a:rPr lang="en-US" sz="2800" dirty="0">
                <a:latin typeface="Th Sarabun New Bold" panose="020B0500040200020003" pitchFamily="34" charset="-34"/>
              </a:rPr>
              <a:t> </a:t>
            </a:r>
            <a:r>
              <a:rPr lang="th-TH" sz="2800" dirty="0">
                <a:latin typeface="Th Sarabun New Bold" panose="020B0500040200020003" pitchFamily="34" charset="-34"/>
              </a:rPr>
              <a:t>คือ ข้อมูลที่ค้นหา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latin typeface="Th Sarabun New Bold" panose="020B0500040200020003" pitchFamily="34" charset="-34"/>
              </a:rPr>
              <a:t>4.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PR Status </a:t>
            </a:r>
            <a:r>
              <a:rPr lang="th-TH" sz="2800" dirty="0">
                <a:latin typeface="Th Sarabun New Bold" panose="020B0500040200020003" pitchFamily="34" charset="-34"/>
              </a:rPr>
              <a:t>คือ สถานะ </a:t>
            </a:r>
            <a:r>
              <a:rPr lang="en-US" sz="2800" dirty="0">
                <a:latin typeface="Th Sarabun New Bold" panose="020B0500040200020003" pitchFamily="34" charset="-34"/>
              </a:rPr>
              <a:t>PR</a:t>
            </a:r>
          </a:p>
          <a:p>
            <a:pPr marL="345441" lvl="1">
              <a:lnSpc>
                <a:spcPts val="3080"/>
              </a:lnSpc>
            </a:pPr>
            <a:r>
              <a:rPr lang="en-US" sz="2800" dirty="0">
                <a:latin typeface="Th Sarabun New Bold" panose="020B0500040200020003" pitchFamily="34" charset="-34"/>
              </a:rPr>
              <a:t>5.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PO Status </a:t>
            </a:r>
            <a:r>
              <a:rPr lang="th-TH" sz="2800" dirty="0">
                <a:latin typeface="Th Sarabun New Bold" panose="020B0500040200020003" pitchFamily="34" charset="-34"/>
              </a:rPr>
              <a:t>คือ เลขที่</a:t>
            </a:r>
            <a:r>
              <a:rPr lang="en-US" sz="2800" dirty="0">
                <a:latin typeface="Th Sarabun New Bold" panose="020B0500040200020003" pitchFamily="34" charset="-34"/>
              </a:rPr>
              <a:t> </a:t>
            </a:r>
            <a:r>
              <a:rPr lang="th-TH" sz="2800" dirty="0">
                <a:latin typeface="Th Sarabun New Bold" panose="020B0500040200020003" pitchFamily="34" charset="-34"/>
              </a:rPr>
              <a:t>และลำดับที่ </a:t>
            </a:r>
            <a:r>
              <a:rPr lang="en-US" sz="2800" dirty="0">
                <a:latin typeface="Th Sarabun New Bold" panose="020B0500040200020003" pitchFamily="34" charset="-34"/>
              </a:rPr>
              <a:t>PO</a:t>
            </a:r>
          </a:p>
          <a:p>
            <a:pPr marL="345441" lvl="1">
              <a:lnSpc>
                <a:spcPts val="3080"/>
              </a:lnSpc>
            </a:pPr>
            <a:r>
              <a:rPr lang="en-US" sz="2800" dirty="0">
                <a:latin typeface="Th Sarabun New Bold" panose="020B0500040200020003" pitchFamily="34" charset="-34"/>
              </a:rPr>
              <a:t>6.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PR Due Date </a:t>
            </a:r>
            <a:r>
              <a:rPr lang="th-TH" sz="2800" dirty="0">
                <a:latin typeface="Th Sarabun New Bold" panose="020B0500040200020003" pitchFamily="34" charset="-34"/>
              </a:rPr>
              <a:t>คือ วันที่ เปิด </a:t>
            </a:r>
            <a:r>
              <a:rPr lang="en-US" sz="2800" dirty="0">
                <a:latin typeface="Th Sarabun New Bold" panose="020B0500040200020003" pitchFamily="34" charset="-34"/>
              </a:rPr>
              <a:t>PO</a:t>
            </a:r>
            <a:endParaRPr lang="th-TH" sz="2800" dirty="0">
              <a:latin typeface="Th Sarabun New Bold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011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91080" y="-180333"/>
            <a:ext cx="8738931" cy="10647666"/>
            <a:chOff x="0" y="0"/>
            <a:chExt cx="11651909" cy="14196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2607" r="22607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535077" y="1340760"/>
            <a:ext cx="17959131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3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SU Part On Hand </a:t>
            </a:r>
            <a:r>
              <a:rPr lang="th-TH" sz="13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ยอดคงเหลือ</a:t>
            </a:r>
          </a:p>
        </p:txBody>
      </p:sp>
      <p:sp>
        <p:nvSpPr>
          <p:cNvPr id="11" name="Freeform 15"/>
          <p:cNvSpPr/>
          <p:nvPr/>
        </p:nvSpPr>
        <p:spPr>
          <a:xfrm>
            <a:off x="2557039" y="3942947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42014"/>
          <a:stretch/>
        </p:blipFill>
        <p:spPr>
          <a:xfrm>
            <a:off x="7162800" y="1123078"/>
            <a:ext cx="10534553" cy="86852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69494" b="14001"/>
          <a:stretch/>
        </p:blipFill>
        <p:spPr>
          <a:xfrm>
            <a:off x="7232902" y="6743700"/>
            <a:ext cx="10464451" cy="2957682"/>
          </a:xfrm>
          <a:prstGeom prst="rect">
            <a:avLst/>
          </a:prstGeom>
        </p:spPr>
      </p:pic>
      <p:grpSp>
        <p:nvGrpSpPr>
          <p:cNvPr id="11" name="Group 9"/>
          <p:cNvGrpSpPr/>
          <p:nvPr/>
        </p:nvGrpSpPr>
        <p:grpSpPr>
          <a:xfrm>
            <a:off x="330571" y="1757872"/>
            <a:ext cx="8203829" cy="2847946"/>
            <a:chOff x="-1" y="627679"/>
            <a:chExt cx="9290131" cy="3797262"/>
          </a:xfrm>
        </p:grpSpPr>
        <p:sp>
          <p:nvSpPr>
            <p:cNvPr id="12" name="TextBox 10"/>
            <p:cNvSpPr txBox="1"/>
            <p:nvPr/>
          </p:nvSpPr>
          <p:spPr>
            <a:xfrm>
              <a:off x="349598" y="627679"/>
              <a:ext cx="8940532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SU Part on Hand</a:t>
              </a:r>
              <a:endParaRPr lang="en-US" sz="48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-1" y="1347175"/>
              <a:ext cx="8940533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SU Part on Hand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 การเช็คยอดคงเหลือ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  <a:endParaRPr lang="en-US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4" name="5-Point Star 13"/>
          <p:cNvSpPr/>
          <p:nvPr/>
        </p:nvSpPr>
        <p:spPr>
          <a:xfrm>
            <a:off x="3911352" y="3467100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95400" y="5026157"/>
            <a:ext cx="4549533" cy="441785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864737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104900"/>
            <a:ext cx="16994061" cy="90643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447800" y="3848100"/>
            <a:ext cx="3962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11"/>
          <p:cNvSpPr txBox="1"/>
          <p:nvPr/>
        </p:nvSpPr>
        <p:spPr>
          <a:xfrm>
            <a:off x="3627783" y="4594879"/>
            <a:ext cx="719261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4480"/>
              </a:lnSpc>
            </a:pPr>
            <a:r>
              <a:rPr lang="th-TH" sz="3600" b="1" dirty="0">
                <a:latin typeface="Th Sarabun New Bold" panose="020B0500040200020003" pitchFamily="34" charset="-34"/>
              </a:rPr>
              <a:t>1.</a:t>
            </a:r>
            <a:r>
              <a:rPr lang="th-TH" sz="2800" b="1" dirty="0">
                <a:latin typeface="Th Sarabun New Bold" panose="020B0500040200020003" pitchFamily="34" charset="-34"/>
              </a:rPr>
              <a:t>เลือก</a:t>
            </a:r>
            <a:r>
              <a:rPr lang="en-US" sz="2800" b="1" dirty="0">
                <a:latin typeface="Th Sarabun New Bold" panose="020B0500040200020003" pitchFamily="34" charset="-34"/>
              </a:rPr>
              <a:t> Warehouse </a:t>
            </a:r>
            <a:r>
              <a:rPr lang="th-TH" sz="2800" b="1" dirty="0">
                <a:latin typeface="Th Sarabun New Bold" panose="020B0500040200020003" pitchFamily="34" charset="-34"/>
              </a:rPr>
              <a:t>ที่ต้องการดูยอดคงเหลือ  ณ ปัจจุบัน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038600" y="4229100"/>
            <a:ext cx="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14400" y="1943100"/>
            <a:ext cx="0" cy="2928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/>
          <p:cNvSpPr txBox="1"/>
          <p:nvPr/>
        </p:nvSpPr>
        <p:spPr>
          <a:xfrm>
            <a:off x="0" y="2235915"/>
            <a:ext cx="3124200" cy="57708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4480"/>
              </a:lnSpc>
            </a:pPr>
            <a:r>
              <a:rPr lang="th-TH" sz="3600" b="1" dirty="0">
                <a:latin typeface="Th Sarabun New Bold" panose="020B0500040200020003" pitchFamily="34" charset="-34"/>
              </a:rPr>
              <a:t>2.</a:t>
            </a:r>
            <a:r>
              <a:rPr lang="th-TH" sz="2800" b="1" dirty="0">
                <a:latin typeface="Th Sarabun New Bold" panose="020B0500040200020003" pitchFamily="34" charset="-34"/>
              </a:rPr>
              <a:t>กดรีเซ็ท เพื่ออัปเดต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900" y="1562100"/>
            <a:ext cx="381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1"/>
          <p:cNvSpPr/>
          <p:nvPr/>
        </p:nvSpPr>
        <p:spPr>
          <a:xfrm flipH="1">
            <a:off x="15309455" y="7151406"/>
            <a:ext cx="2971800" cy="3050482"/>
          </a:xfrm>
          <a:custGeom>
            <a:avLst/>
            <a:gdLst/>
            <a:ahLst/>
            <a:cxnLst/>
            <a:rect l="l" t="t" r="r" b="b"/>
            <a:pathLst>
              <a:path w="1568671" h="1348076">
                <a:moveTo>
                  <a:pt x="0" y="0"/>
                </a:moveTo>
                <a:lnTo>
                  <a:pt x="1568670" y="0"/>
                </a:lnTo>
                <a:lnTo>
                  <a:pt x="1568670" y="1348076"/>
                </a:lnTo>
                <a:lnTo>
                  <a:pt x="0" y="1348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86499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1" y="1336181"/>
            <a:ext cx="16494214" cy="87904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410813" y="4762500"/>
            <a:ext cx="16531201" cy="5457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10"/>
          <p:cNvSpPr txBox="1"/>
          <p:nvPr/>
        </p:nvSpPr>
        <p:spPr>
          <a:xfrm>
            <a:off x="275637" y="4146800"/>
            <a:ext cx="1371600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4800" b="1" u="sng" dirty="0">
                <a:solidFill>
                  <a:srgbClr val="1F264D"/>
                </a:solidFill>
              </a:rPr>
              <a:t>ข้อมูล</a:t>
            </a:r>
            <a:endParaRPr lang="en-US" sz="4800" b="1" u="sng" dirty="0">
              <a:solidFill>
                <a:srgbClr val="1F2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0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1" y="1336181"/>
            <a:ext cx="16494214" cy="87904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11"/>
          <p:cNvSpPr txBox="1"/>
          <p:nvPr/>
        </p:nvSpPr>
        <p:spPr>
          <a:xfrm>
            <a:off x="13908335" y="5670497"/>
            <a:ext cx="3886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4480"/>
              </a:lnSpc>
            </a:pPr>
            <a:r>
              <a:rPr lang="en-US" sz="36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Click</a:t>
            </a:r>
            <a:r>
              <a:rPr lang="th-TH" sz="36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ขวา ในพื้นที่วาง</a:t>
            </a:r>
          </a:p>
          <a:p>
            <a:pPr marL="345441" lvl="1">
              <a:lnSpc>
                <a:spcPts val="4480"/>
              </a:lnSpc>
            </a:pPr>
            <a:r>
              <a:rPr lang="th-TH" sz="36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เลือกเป็น </a:t>
            </a:r>
            <a:r>
              <a:rPr lang="en-US" sz="36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Copy To Excel</a:t>
            </a:r>
            <a:endParaRPr lang="th-TH" sz="2800" b="1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</p:txBody>
      </p:sp>
      <p:sp>
        <p:nvSpPr>
          <p:cNvPr id="3" name="AutoShape 2" descr="https://mail.google.com/mail/u/0?ui=2&amp;ik=f92aedbf9e&amp;attid=0.1&amp;permmsgid=msg-a:r6819370616484428180&amp;th=1997f948323ed122&amp;view=fimg&amp;fur=ip&amp;permmsgid=msg-a:r6819370616484428180&amp;sz=s0-l75-ft&amp;attbid=ANGjdJ_AZ3COmPMLKhMnagVNWHmKOV6_9aOkEvc1jOlTOA3XY0Cwz3PVMKAMX3w5W8FWH3hlIxNx876BUx3fzMOppzMgMrEf240Ug8H_dZ8B--Ekd5Q6xDnw1Wv5iko&amp;disp=emb&amp;realattid=957BE3AA-CAE1-4E28-919B-911BFE9B5EE4&amp;zw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765" y="3916212"/>
            <a:ext cx="2514600" cy="5920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13201650" y="5575762"/>
            <a:ext cx="914400" cy="5967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19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413851"/>
            <a:ext cx="16401039" cy="86687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7706948" y="772650"/>
            <a:ext cx="406776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4800" b="1" u="sng" dirty="0">
                <a:solidFill>
                  <a:srgbClr val="1F264D"/>
                </a:solidFill>
              </a:rPr>
              <a:t>ตัวอย่าง</a:t>
            </a:r>
            <a:r>
              <a:rPr lang="en-US" sz="4800" b="1" u="sng" dirty="0">
                <a:solidFill>
                  <a:srgbClr val="1F264D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3522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91080" y="-180333"/>
            <a:ext cx="8738931" cy="10647666"/>
            <a:chOff x="0" y="0"/>
            <a:chExt cx="11651909" cy="14196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2761" r="22761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849018" y="1045683"/>
            <a:ext cx="17714414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SU Part Monitor NEW</a:t>
            </a:r>
            <a:endParaRPr lang="th-TH" sz="15000" b="1" spc="-375" dirty="0">
              <a:ln w="19050">
                <a:solidFill>
                  <a:schemeClr val="bg1"/>
                </a:solidFill>
              </a:ln>
              <a:solidFill>
                <a:srgbClr val="002060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  <a:p>
            <a:r>
              <a:rPr lang="th-TH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ค้นหารายการสินค้า</a:t>
            </a:r>
          </a:p>
        </p:txBody>
      </p:sp>
      <p:sp>
        <p:nvSpPr>
          <p:cNvPr id="11" name="Freeform 15"/>
          <p:cNvSpPr/>
          <p:nvPr/>
        </p:nvSpPr>
        <p:spPr>
          <a:xfrm>
            <a:off x="2362200" y="5294165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48001" y="1041801"/>
            <a:ext cx="7365584" cy="120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0"/>
              </a:lnSpc>
            </a:pPr>
            <a:r>
              <a:rPr lang="th-TH" sz="9600" b="1" dirty="0">
                <a:solidFill>
                  <a:srgbClr val="D22528"/>
                </a:solidFill>
                <a:latin typeface="TH Sarabun New" panose="020B0500040200020003" pitchFamily="34" charset="-34"/>
                <a:ea typeface="Kulachat HC Semi-Bold"/>
                <a:cs typeface="TH Sarabun New" panose="020B0500040200020003" pitchFamily="34" charset="-34"/>
                <a:sym typeface="Kulachat HC Semi-Bold"/>
              </a:rPr>
              <a:t>รายการ</a:t>
            </a:r>
            <a:endParaRPr lang="en-US" sz="9600" b="1" dirty="0">
              <a:solidFill>
                <a:srgbClr val="D22528"/>
              </a:solidFill>
              <a:latin typeface="TH Sarabun New" panose="020B0500040200020003" pitchFamily="34" charset="-34"/>
              <a:ea typeface="Kulachat HC Semi-Bold"/>
              <a:cs typeface="TH Sarabun New" panose="020B0500040200020003" pitchFamily="34" charset="-34"/>
              <a:sym typeface="Kulachat HC Semi-Bold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324600" y="590232"/>
            <a:ext cx="1536603" cy="1319924"/>
          </a:xfrm>
          <a:custGeom>
            <a:avLst/>
            <a:gdLst/>
            <a:ahLst/>
            <a:cxnLst/>
            <a:rect l="l" t="t" r="r" b="b"/>
            <a:pathLst>
              <a:path w="2668863" h="2115680">
                <a:moveTo>
                  <a:pt x="0" y="0"/>
                </a:moveTo>
                <a:lnTo>
                  <a:pt x="2668863" y="0"/>
                </a:lnTo>
                <a:lnTo>
                  <a:pt x="2668863" y="2115681"/>
                </a:lnTo>
                <a:lnTo>
                  <a:pt x="0" y="2115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3"/>
          <p:cNvSpPr/>
          <p:nvPr/>
        </p:nvSpPr>
        <p:spPr>
          <a:xfrm>
            <a:off x="11073071" y="941004"/>
            <a:ext cx="1591201" cy="945694"/>
          </a:xfrm>
          <a:custGeom>
            <a:avLst/>
            <a:gdLst/>
            <a:ahLst/>
            <a:cxnLst/>
            <a:rect l="l" t="t" r="r" b="b"/>
            <a:pathLst>
              <a:path w="2282372" h="1601810">
                <a:moveTo>
                  <a:pt x="0" y="0"/>
                </a:moveTo>
                <a:lnTo>
                  <a:pt x="2282372" y="0"/>
                </a:lnTo>
                <a:lnTo>
                  <a:pt x="2282372" y="1601810"/>
                </a:lnTo>
                <a:lnTo>
                  <a:pt x="0" y="1601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14"/>
          <p:cNvSpPr txBox="1"/>
          <p:nvPr/>
        </p:nvSpPr>
        <p:spPr>
          <a:xfrm>
            <a:off x="5383374" y="1987495"/>
            <a:ext cx="10847226" cy="886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Issue Miscellaneous Material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ตัดเบิกสินค้า</a:t>
            </a: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CP Requisition Entry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ใบขอซื้อ</a:t>
            </a: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SU Part On Hand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ยอดคงเหลือ</a:t>
            </a: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SU Part Monitor NEM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ค้นหารายการสินค้า</a:t>
            </a:r>
            <a:endParaRPr lang="en-US" sz="4800" b="1" spc="-375" dirty="0">
              <a:solidFill>
                <a:srgbClr val="7030A0"/>
              </a:solidFill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SU PR Status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เช็คสถานะใบขอซื้อ</a:t>
            </a: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Return Miscellaneous Material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รับคืนสินค้า</a:t>
            </a: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SU Part Transaction History Tracker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การเคลื่อนไหวของสินค้า</a:t>
            </a: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Stock Status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สต็อคย้อนหลัง</a:t>
            </a:r>
            <a:endParaRPr lang="en-US" sz="4800" b="1" spc="-375" dirty="0">
              <a:solidFill>
                <a:srgbClr val="7030A0"/>
              </a:solidFill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Period Stock Movements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การเบิกจ่ายสินค้าต่อเดือน</a:t>
            </a: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r>
              <a:rPr lang="en-US" sz="4800" b="1" spc="-375" dirty="0">
                <a:solidFill>
                  <a:srgbClr val="2B3C56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Inventory Transfer </a:t>
            </a:r>
            <a:r>
              <a:rPr lang="th-TH" sz="4800" b="1" spc="-375" dirty="0">
                <a:solidFill>
                  <a:srgbClr val="7030A0"/>
                </a:solidFill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ย้ายสโตร์</a:t>
            </a:r>
          </a:p>
          <a:p>
            <a:pPr algn="thaiDist"/>
            <a:endParaRPr lang="th-TH" sz="4800" b="1" spc="-375" dirty="0">
              <a:solidFill>
                <a:srgbClr val="2B3C56"/>
              </a:solidFill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  <a:p>
            <a:pPr marL="857250" indent="-857250" algn="thaiDist">
              <a:buFont typeface="Wingdings" panose="05000000000000000000" pitchFamily="2" charset="2"/>
              <a:buChar char="Ø"/>
            </a:pPr>
            <a:endParaRPr lang="en-US" sz="4800" b="1" spc="-375" dirty="0">
              <a:solidFill>
                <a:srgbClr val="2B3C56"/>
              </a:solidFill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69494" b="14001"/>
          <a:stretch/>
        </p:blipFill>
        <p:spPr>
          <a:xfrm>
            <a:off x="7232902" y="6743700"/>
            <a:ext cx="10464451" cy="2957682"/>
          </a:xfrm>
          <a:prstGeom prst="rect">
            <a:avLst/>
          </a:prstGeom>
        </p:spPr>
      </p:pic>
      <p:grpSp>
        <p:nvGrpSpPr>
          <p:cNvPr id="11" name="Group 9"/>
          <p:cNvGrpSpPr/>
          <p:nvPr/>
        </p:nvGrpSpPr>
        <p:grpSpPr>
          <a:xfrm>
            <a:off x="330571" y="1660730"/>
            <a:ext cx="8203829" cy="2945088"/>
            <a:chOff x="-1" y="498156"/>
            <a:chExt cx="9290132" cy="3926785"/>
          </a:xfrm>
        </p:grpSpPr>
        <p:sp>
          <p:nvSpPr>
            <p:cNvPr id="12" name="TextBox 10"/>
            <p:cNvSpPr txBox="1"/>
            <p:nvPr/>
          </p:nvSpPr>
          <p:spPr>
            <a:xfrm>
              <a:off x="349598" y="498156"/>
              <a:ext cx="8940533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SU Part Monitor NEW</a:t>
              </a: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-1" y="1347175"/>
              <a:ext cx="8940533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SU Part Monitor NEW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 ค้นหารายการสินค้า 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  <a:endParaRPr lang="en-US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4" name="5-Point Star 13"/>
          <p:cNvSpPr/>
          <p:nvPr/>
        </p:nvSpPr>
        <p:spPr>
          <a:xfrm>
            <a:off x="3911352" y="3467100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1514"/>
          <a:stretch/>
        </p:blipFill>
        <p:spPr>
          <a:xfrm>
            <a:off x="7391400" y="916178"/>
            <a:ext cx="10311886" cy="869910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5" name="Picture 14" descr="7005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167" r="95333">
                        <a14:foregroundMark x1="4333" y1="57667" x2="4333" y2="57667"/>
                        <a14:foregroundMark x1="95333" y1="82333" x2="95333" y2="82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7551" y="4229100"/>
            <a:ext cx="5799649" cy="65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55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04900"/>
            <a:ext cx="16840200" cy="88639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2286000" y="460394"/>
            <a:ext cx="12290233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040"/>
              </a:lnSpc>
              <a:spcBef>
                <a:spcPct val="0"/>
              </a:spcBef>
            </a:pPr>
            <a:r>
              <a:rPr lang="th-TH" sz="4800" b="1" u="sng" dirty="0">
                <a:solidFill>
                  <a:srgbClr val="1F264D"/>
                </a:solidFill>
              </a:rPr>
              <a:t>รายการที่ค้นหา</a:t>
            </a:r>
            <a:endParaRPr lang="en-US" sz="4800" b="1" u="sng" dirty="0">
              <a:solidFill>
                <a:srgbClr val="1F264D"/>
              </a:solidFill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11201400" y="2310990"/>
            <a:ext cx="6477000" cy="15901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endParaRPr lang="th-TH" sz="28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3080"/>
              </a:lnSpc>
            </a:pP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Part Starting At.</a:t>
            </a:r>
            <a:r>
              <a:rPr lang="th-TH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 โค้ดที่ใช้ เช่น </a:t>
            </a:r>
            <a:r>
              <a:rPr lang="en-US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SOS,SSV,FA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เป็นต้น</a:t>
            </a:r>
          </a:p>
          <a:p>
            <a:pPr marL="345441" lvl="1">
              <a:lnSpc>
                <a:spcPts val="3080"/>
              </a:lnSpc>
            </a:pP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SU-</a:t>
            </a:r>
            <a:r>
              <a:rPr lang="en-US" sz="2800" dirty="0" err="1">
                <a:solidFill>
                  <a:srgbClr val="00B0F0"/>
                </a:solidFill>
                <a:latin typeface="Th Sarabun New Bold" panose="020B0500040200020003" pitchFamily="34" charset="-34"/>
              </a:rPr>
              <a:t>PartMonitor</a:t>
            </a:r>
            <a:r>
              <a:rPr lang="en-US" sz="28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 : Summary </a:t>
            </a:r>
            <a:r>
              <a:rPr lang="th-TH" sz="28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 ข้อมูลที่ค้นหา</a:t>
            </a:r>
            <a:endParaRPr lang="th-TH" sz="2800" dirty="0">
              <a:solidFill>
                <a:srgbClr val="FF0000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3080"/>
              </a:lnSpc>
            </a:pPr>
            <a:endParaRPr lang="th-TH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12732" y="2730534"/>
            <a:ext cx="581560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275" y="2398194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61634" y="2540034"/>
            <a:ext cx="336276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812732" y="3607774"/>
            <a:ext cx="16865668" cy="63610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20346" y="3421028"/>
            <a:ext cx="4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926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91080" y="-180333"/>
            <a:ext cx="8738931" cy="10647666"/>
            <a:chOff x="0" y="0"/>
            <a:chExt cx="11651909" cy="14196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37912" r="7745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573586" y="1073623"/>
            <a:ext cx="17714414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Return Miscellaneous Material </a:t>
            </a:r>
            <a:r>
              <a:rPr lang="th-TH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รับเข้าคลังสินค้า</a:t>
            </a:r>
          </a:p>
        </p:txBody>
      </p:sp>
      <p:sp>
        <p:nvSpPr>
          <p:cNvPr id="11" name="Freeform 15"/>
          <p:cNvSpPr/>
          <p:nvPr/>
        </p:nvSpPr>
        <p:spPr>
          <a:xfrm>
            <a:off x="2362200" y="5294165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grpSp>
        <p:nvGrpSpPr>
          <p:cNvPr id="11" name="Group 9"/>
          <p:cNvGrpSpPr/>
          <p:nvPr/>
        </p:nvGrpSpPr>
        <p:grpSpPr>
          <a:xfrm>
            <a:off x="330571" y="1660730"/>
            <a:ext cx="8203829" cy="2945088"/>
            <a:chOff x="-1" y="498156"/>
            <a:chExt cx="9290132" cy="3926785"/>
          </a:xfrm>
        </p:grpSpPr>
        <p:sp>
          <p:nvSpPr>
            <p:cNvPr id="12" name="TextBox 10"/>
            <p:cNvSpPr txBox="1"/>
            <p:nvPr/>
          </p:nvSpPr>
          <p:spPr>
            <a:xfrm>
              <a:off x="349598" y="498156"/>
              <a:ext cx="8940533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Return Miscellaneous Material </a:t>
              </a: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-1" y="1347175"/>
              <a:ext cx="8940533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Return Miscellaneous Material </a:t>
              </a:r>
              <a:endParaRPr lang="th-TH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 รับเข้าสินค้าคืนคลัง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  <a:endParaRPr lang="en-US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4" name="5-Point Star 13"/>
          <p:cNvSpPr/>
          <p:nvPr/>
        </p:nvSpPr>
        <p:spPr>
          <a:xfrm>
            <a:off x="3911352" y="3467100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742052"/>
            <a:ext cx="10470384" cy="9114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2128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5" b="89767" l="5699" r="84197">
                        <a14:foregroundMark x1="5829" y1="79663" x2="5829" y2="79663"/>
                        <a14:foregroundMark x1="84197" y1="36658" x2="84197" y2="36658"/>
                      </a14:backgroundRemoval>
                    </a14:imgEffect>
                  </a14:imgLayer>
                </a14:imgProps>
              </a:ext>
            </a:extLst>
          </a:blip>
          <a:srcRect r="10259"/>
          <a:stretch>
            <a:fillRect/>
          </a:stretch>
        </p:blipFill>
        <p:spPr>
          <a:xfrm>
            <a:off x="942442" y="4475349"/>
            <a:ext cx="4924958" cy="58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4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557" y="460394"/>
            <a:ext cx="12868637" cy="9718377"/>
          </a:xfrm>
          <a:prstGeom prst="rect">
            <a:avLst/>
          </a:prstGeom>
        </p:spPr>
      </p:pic>
      <p:sp>
        <p:nvSpPr>
          <p:cNvPr id="10" name="TextBox 11"/>
          <p:cNvSpPr txBox="1"/>
          <p:nvPr/>
        </p:nvSpPr>
        <p:spPr>
          <a:xfrm>
            <a:off x="-76200" y="1239689"/>
            <a:ext cx="10287000" cy="8656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4480"/>
              </a:lnSpc>
            </a:pPr>
            <a:r>
              <a:rPr lang="th-TH" sz="44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หน้าแรกของการรับเข้าสินค้า</a:t>
            </a:r>
            <a:r>
              <a:rPr lang="en-US" sz="44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</a:p>
          <a:p>
            <a:pPr marL="345441" lvl="1">
              <a:lnSpc>
                <a:spcPts val="4480"/>
              </a:lnSpc>
            </a:pP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ใส่วันที่ที่รับเข้า 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(ต้องใส่วันที่ ณ ปัจจุบัน)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Part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ใส่รหัสสินค้า ตามเอกสารใบเบิก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(สามารถค้นหา</a:t>
            </a:r>
            <a:r>
              <a:rPr lang="en-US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Part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ได้)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3.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Quantity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สำหรับใส่จำนวนที่ตัดเบิก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4.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Reference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ระบุเลขที่สำคัญของเอกสารและ ฝ่ายผู้เบิก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5.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Reason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ระบุประเภทเบิกใช้อื่นๆ 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(เบิกวัสดุสิ้นเปลืองสำนักงาน </a:t>
            </a:r>
            <a:r>
              <a:rPr lang="en-GB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S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)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6.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Bin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คือการค้นหาสโตร์สินค้า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(สโตร์ฝ่ายบุคคล)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7.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Return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คือรับเข้าระบบเรียบร้อย</a:t>
            </a:r>
            <a:endParaRPr lang="th-TH" sz="3600" dirty="0">
              <a:solidFill>
                <a:srgbClr val="FF0000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8.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Transaction Document Type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ใส่ </a:t>
            </a:r>
            <a:r>
              <a:rPr lang="en-GB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Stock to Stock</a:t>
            </a:r>
            <a:endParaRPr lang="th-TH" sz="36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9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.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        กด 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SAVE</a:t>
            </a:r>
            <a:endParaRPr lang="th-TH" sz="36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10</a:t>
            </a:r>
            <a:r>
              <a:rPr lang="en-US" sz="3600" dirty="0">
                <a:latin typeface="Th Sarabun New Bold" panose="020B0500040200020003" pitchFamily="34" charset="-34"/>
              </a:rPr>
              <a:t>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Actions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พิมพ์ ต่อด้วย 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Print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แล้วเลือก </a:t>
            </a:r>
          </a:p>
          <a:p>
            <a:pPr marL="345441" lvl="1">
              <a:lnSpc>
                <a:spcPts val="4480"/>
              </a:lnSpc>
            </a:pP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Su </a:t>
            </a:r>
            <a:r>
              <a:rPr lang="en-US" sz="3600" dirty="0" err="1">
                <a:solidFill>
                  <a:srgbClr val="1F264D"/>
                </a:solidFill>
                <a:latin typeface="Th Sarabun New Bold" panose="020B0500040200020003" pitchFamily="34" charset="-34"/>
              </a:rPr>
              <a:t>Retun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en-US" sz="3600" dirty="0" err="1">
                <a:solidFill>
                  <a:srgbClr val="1F264D"/>
                </a:solidFill>
                <a:latin typeface="Th Sarabun New Bold" panose="020B0500040200020003" pitchFamily="34" charset="-34"/>
              </a:rPr>
              <a:t>Misc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materials Repost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กด        เพื่อดูเอกสารรับเข้า</a:t>
            </a:r>
            <a:endParaRPr lang="en-US" sz="36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11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.SAVE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เป็นไฟล์ 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PDF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เพื่อตรวจสอบภายหลัง</a:t>
            </a:r>
          </a:p>
          <a:p>
            <a:pPr marL="345441" lvl="1">
              <a:lnSpc>
                <a:spcPts val="4480"/>
              </a:lnSpc>
            </a:pPr>
            <a:r>
              <a:rPr lang="th-TH" sz="36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12.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Warehouse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ชื่อสโตร์</a:t>
            </a:r>
          </a:p>
          <a:p>
            <a:pPr marL="345441" lvl="1">
              <a:lnSpc>
                <a:spcPts val="4480"/>
              </a:lnSpc>
            </a:pPr>
            <a:r>
              <a:rPr lang="th-TH" sz="3600" b="1" dirty="0">
                <a:solidFill>
                  <a:srgbClr val="FF0000"/>
                </a:solidFill>
                <a:latin typeface="Th Sarabun New Bold" panose="020B0500040200020003" pitchFamily="34" charset="-34"/>
              </a:rPr>
              <a:t>***หมายเหตุ 1 ใบเบิก 1 รายการ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47878" y="2609555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6695" y="2954919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7394" y="6903828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07320" y="7227956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36066" y="7726702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2975" y="6172963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6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048685" y="2907113"/>
            <a:ext cx="1170762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939039" y="3246103"/>
            <a:ext cx="616212" cy="1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659346" y="6450436"/>
            <a:ext cx="664596" cy="171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915426" y="7178149"/>
            <a:ext cx="882730" cy="85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895352" y="7530701"/>
            <a:ext cx="738714" cy="10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524098" y="7935842"/>
            <a:ext cx="3276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7310" y="9279575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7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7336629" y="9579870"/>
            <a:ext cx="541382" cy="108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97" y="6340392"/>
            <a:ext cx="600159" cy="543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80270" y="956823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9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96046" y="1431305"/>
            <a:ext cx="581560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984" y="7423960"/>
            <a:ext cx="484388" cy="6054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23942" y="8755820"/>
            <a:ext cx="453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8</a:t>
            </a:r>
            <a:endParaRPr lang="th-TH" sz="4000" b="1" dirty="0">
              <a:latin typeface="Th Sarabun New Bold" panose="020B0500040200020003" pitchFamily="34" charset="-34"/>
              <a:cs typeface="Th Sarabun New Bold" panose="020B0500040200020003" pitchFamily="34" charset="-34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8634066" y="9045360"/>
            <a:ext cx="581560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539530" y="1104741"/>
            <a:ext cx="1969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470926" y="760745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10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8048685" y="3999521"/>
            <a:ext cx="616212" cy="1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39530" y="3680712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03249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809" y="701021"/>
            <a:ext cx="12522591" cy="933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314679"/>
            <a:ext cx="6344725" cy="3677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10"/>
          <p:cNvSpPr txBox="1"/>
          <p:nvPr/>
        </p:nvSpPr>
        <p:spPr>
          <a:xfrm>
            <a:off x="1882353" y="1392316"/>
            <a:ext cx="2136112" cy="734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6600" b="1" u="sng" dirty="0">
                <a:solidFill>
                  <a:srgbClr val="1F264D"/>
                </a:solidFill>
              </a:rPr>
              <a:t>ตัวอย่าง</a:t>
            </a:r>
            <a:endParaRPr lang="en-US" sz="6000" b="1" u="sng" dirty="0">
              <a:solidFill>
                <a:srgbClr val="1F264D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80743" y="1413851"/>
            <a:ext cx="3305857" cy="38726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755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009900"/>
            <a:ext cx="15011142" cy="649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1882353" y="2019750"/>
            <a:ext cx="7947447" cy="734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6600" b="1" u="sng" dirty="0">
                <a:solidFill>
                  <a:srgbClr val="1F264D"/>
                </a:solidFill>
              </a:rPr>
              <a:t>ตัวอย่างใบรับเข้าสินค้า</a:t>
            </a:r>
            <a:endParaRPr lang="en-US" sz="6000" b="1" u="sng" dirty="0">
              <a:solidFill>
                <a:srgbClr val="1F2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24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10" name="Freeform 15"/>
          <p:cNvSpPr/>
          <p:nvPr/>
        </p:nvSpPr>
        <p:spPr>
          <a:xfrm>
            <a:off x="2362200" y="5294165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3"/>
          <p:cNvGrpSpPr/>
          <p:nvPr/>
        </p:nvGrpSpPr>
        <p:grpSpPr>
          <a:xfrm>
            <a:off x="9632919" y="-313432"/>
            <a:ext cx="8738931" cy="10647666"/>
            <a:chOff x="0" y="0"/>
            <a:chExt cx="11651909" cy="14196888"/>
          </a:xfrm>
        </p:grpSpPr>
        <p:pic>
          <p:nvPicPr>
            <p:cNvPr id="12" name="Picture 4"/>
            <p:cNvPicPr>
              <a:picLocks noChangeAspect="1"/>
            </p:cNvPicPr>
            <p:nvPr/>
          </p:nvPicPr>
          <p:blipFill>
            <a:blip r:embed="rId7"/>
            <a:srcRect l="17916" r="27543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13" name="TextBox 14"/>
          <p:cNvSpPr txBox="1"/>
          <p:nvPr/>
        </p:nvSpPr>
        <p:spPr>
          <a:xfrm>
            <a:off x="573586" y="1294575"/>
            <a:ext cx="17714414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Stock Status </a:t>
            </a:r>
            <a:endParaRPr lang="th-TH" sz="14000" b="1" spc="-375" dirty="0">
              <a:ln w="19050">
                <a:solidFill>
                  <a:schemeClr val="bg1"/>
                </a:solidFill>
              </a:ln>
              <a:solidFill>
                <a:srgbClr val="002060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  <a:p>
            <a:r>
              <a:rPr lang="th-TH" sz="14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การเช็คสถานะสินค้าคงเหลือ ระบุวันที่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grpSp>
        <p:nvGrpSpPr>
          <p:cNvPr id="11" name="Group 9"/>
          <p:cNvGrpSpPr/>
          <p:nvPr/>
        </p:nvGrpSpPr>
        <p:grpSpPr>
          <a:xfrm>
            <a:off x="330571" y="1660730"/>
            <a:ext cx="8203829" cy="2945088"/>
            <a:chOff x="-1" y="498156"/>
            <a:chExt cx="9290132" cy="3926785"/>
          </a:xfrm>
        </p:grpSpPr>
        <p:sp>
          <p:nvSpPr>
            <p:cNvPr id="12" name="TextBox 10"/>
            <p:cNvSpPr txBox="1"/>
            <p:nvPr/>
          </p:nvSpPr>
          <p:spPr>
            <a:xfrm>
              <a:off x="349598" y="498156"/>
              <a:ext cx="8940533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Stock Status </a:t>
              </a: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-1" y="1347175"/>
              <a:ext cx="8940533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Stock Status 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 </a:t>
              </a:r>
              <a:r>
                <a:rPr lang="en-GB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Stock Status 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  <a:endParaRPr lang="en-US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4" name="5-Point Star 13"/>
          <p:cNvSpPr/>
          <p:nvPr/>
        </p:nvSpPr>
        <p:spPr>
          <a:xfrm>
            <a:off x="3911352" y="3467100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739122"/>
            <a:ext cx="10528322" cy="9117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2118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5" b="94705" l="6645" r="96844">
                        <a14:foregroundMark x1="6645" y1="77156" x2="6645" y2="77156"/>
                        <a14:foregroundMark x1="73754" y1="94856" x2="73754" y2="94856"/>
                        <a14:foregroundMark x1="96844" y1="79879" x2="96844" y2="798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617" y="2634141"/>
            <a:ext cx="5993470" cy="72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09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225" y="739122"/>
            <a:ext cx="9554208" cy="925350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858000" y="3086100"/>
            <a:ext cx="581560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/>
        </p:nvSpPr>
        <p:spPr>
          <a:xfrm>
            <a:off x="20320" y="2901297"/>
            <a:ext cx="7947447" cy="12163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1.วันที่ที่ต้องการ รายการคงสินค้าคงเหลือ  ณ วันที่ ......</a:t>
            </a:r>
            <a:endParaRPr lang="en-US" sz="3200" b="1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FF0000"/>
                </a:solidFill>
                <a:latin typeface="Th Sarabun New Bold" panose="020B0500040200020003" pitchFamily="34" charset="-34"/>
              </a:rPr>
              <a:t>  สามารถเลือกวันที่ได้</a:t>
            </a:r>
          </a:p>
          <a:p>
            <a:pPr marL="345441" lvl="1">
              <a:lnSpc>
                <a:spcPts val="3080"/>
              </a:lnSpc>
            </a:pPr>
            <a:endParaRPr lang="th-TH" sz="3200" b="1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34435" y="2896282"/>
            <a:ext cx="2971800" cy="368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97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38360" y="-488421"/>
            <a:ext cx="8738931" cy="10647666"/>
            <a:chOff x="0" y="0"/>
            <a:chExt cx="11651909" cy="14196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7734" r="17734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762877" y="1156000"/>
            <a:ext cx="17714414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0" b="1" spc="-375" dirty="0" err="1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Issu</a:t>
            </a:r>
            <a:r>
              <a:rPr lang="en-US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 Miscellaneous Material </a:t>
            </a:r>
          </a:p>
          <a:p>
            <a:r>
              <a:rPr lang="th-TH" sz="150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ตัดเบิกสินค้า</a:t>
            </a:r>
          </a:p>
        </p:txBody>
      </p:sp>
      <p:sp>
        <p:nvSpPr>
          <p:cNvPr id="12" name="Freeform 15"/>
          <p:cNvSpPr/>
          <p:nvPr/>
        </p:nvSpPr>
        <p:spPr>
          <a:xfrm>
            <a:off x="2362200" y="5294165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03109"/>
            <a:ext cx="14845620" cy="61821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1" y="5059100"/>
            <a:ext cx="2971800" cy="137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11"/>
          <p:cNvSpPr txBox="1"/>
          <p:nvPr/>
        </p:nvSpPr>
        <p:spPr>
          <a:xfrm>
            <a:off x="0" y="6438900"/>
            <a:ext cx="8991600" cy="3975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2.เข้า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Filter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เลือก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Warehouse 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ที่ต้องการดูรายการ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Stock Status</a:t>
            </a:r>
            <a:endParaRPr lang="th-TH" sz="3200" b="1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214" y="739121"/>
            <a:ext cx="6770660" cy="9308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1"/>
          <p:cNvSpPr txBox="1"/>
          <p:nvPr/>
        </p:nvSpPr>
        <p:spPr>
          <a:xfrm>
            <a:off x="823618" y="3270103"/>
            <a:ext cx="7947447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3.เลือก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Warehouse 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แล้วกด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OK.</a:t>
            </a:r>
            <a:endParaRPr lang="th-TH" sz="3200" b="1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0" y="9410700"/>
            <a:ext cx="1327306" cy="364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10"/>
          <p:cNvSpPr/>
          <p:nvPr/>
        </p:nvSpPr>
        <p:spPr>
          <a:xfrm>
            <a:off x="13182600" y="621528"/>
            <a:ext cx="1510456" cy="2355486"/>
          </a:xfrm>
          <a:custGeom>
            <a:avLst/>
            <a:gdLst/>
            <a:ahLst/>
            <a:cxnLst/>
            <a:rect l="l" t="t" r="r" b="b"/>
            <a:pathLst>
              <a:path w="1510456" h="2355486">
                <a:moveTo>
                  <a:pt x="0" y="0"/>
                </a:moveTo>
                <a:lnTo>
                  <a:pt x="1510456" y="0"/>
                </a:lnTo>
                <a:lnTo>
                  <a:pt x="1510456" y="2355486"/>
                </a:lnTo>
                <a:lnTo>
                  <a:pt x="0" y="2355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cxnSp>
        <p:nvCxnSpPr>
          <p:cNvPr id="10" name="Straight Arrow Connector 9"/>
          <p:cNvCxnSpPr/>
          <p:nvPr/>
        </p:nvCxnSpPr>
        <p:spPr>
          <a:xfrm flipV="1">
            <a:off x="11695386" y="1562100"/>
            <a:ext cx="1487214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19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324100"/>
            <a:ext cx="14060234" cy="5607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1"/>
          <p:cNvSpPr txBox="1"/>
          <p:nvPr/>
        </p:nvSpPr>
        <p:spPr>
          <a:xfrm>
            <a:off x="2651760" y="7510670"/>
            <a:ext cx="7947447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4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.เลือก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Warehouse 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คลังวัสดุสิ้นเปลือง-บุคคล</a:t>
            </a:r>
            <a:endParaRPr lang="th-TH" sz="3200" b="1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5657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225" y="739122"/>
            <a:ext cx="9554208" cy="9253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1"/>
          <p:cNvSpPr txBox="1"/>
          <p:nvPr/>
        </p:nvSpPr>
        <p:spPr>
          <a:xfrm>
            <a:off x="841645" y="1615278"/>
            <a:ext cx="7947447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5.เลือกวีการดึงข้อมูล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084440" y="1591474"/>
            <a:ext cx="1440720" cy="584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5" y="2148257"/>
            <a:ext cx="5583155" cy="61811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H="1">
            <a:off x="6360595" y="1685982"/>
            <a:ext cx="1713185" cy="6936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6"/>
          <p:cNvSpPr/>
          <p:nvPr/>
        </p:nvSpPr>
        <p:spPr>
          <a:xfrm>
            <a:off x="13890718" y="4810154"/>
            <a:ext cx="2667000" cy="5182472"/>
          </a:xfrm>
          <a:custGeom>
            <a:avLst/>
            <a:gdLst/>
            <a:ahLst/>
            <a:cxnLst/>
            <a:rect l="l" t="t" r="r" b="b"/>
            <a:pathLst>
              <a:path w="1172550" h="2293030">
                <a:moveTo>
                  <a:pt x="0" y="0"/>
                </a:moveTo>
                <a:lnTo>
                  <a:pt x="1172550" y="0"/>
                </a:lnTo>
                <a:lnTo>
                  <a:pt x="1172550" y="2293030"/>
                </a:lnTo>
                <a:lnTo>
                  <a:pt x="0" y="2293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33296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99" y="1181100"/>
            <a:ext cx="16709315" cy="8611536"/>
          </a:xfrm>
          <a:prstGeom prst="rect">
            <a:avLst/>
          </a:prstGeom>
        </p:spPr>
      </p:pic>
      <p:sp>
        <p:nvSpPr>
          <p:cNvPr id="7" name="TextBox 10"/>
          <p:cNvSpPr txBox="1"/>
          <p:nvPr/>
        </p:nvSpPr>
        <p:spPr>
          <a:xfrm>
            <a:off x="6096000" y="468014"/>
            <a:ext cx="9220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6600" b="1" u="sng" dirty="0">
                <a:solidFill>
                  <a:srgbClr val="1F264D"/>
                </a:solidFill>
              </a:rPr>
              <a:t>ตัวอย่างการดึงข้อมูลแบบ </a:t>
            </a:r>
            <a:r>
              <a:rPr lang="en-US" sz="6600" b="1" u="sng" dirty="0">
                <a:solidFill>
                  <a:srgbClr val="1F264D"/>
                </a:solidFill>
              </a:rPr>
              <a:t>Excel</a:t>
            </a:r>
            <a:endParaRPr lang="en-US" sz="6000" b="1" u="sng" dirty="0">
              <a:solidFill>
                <a:srgbClr val="1F264D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91080" y="-180333"/>
            <a:ext cx="8738931" cy="10647666"/>
            <a:chOff x="0" y="0"/>
            <a:chExt cx="11651909" cy="14196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3763" r="33250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657436" y="1199571"/>
            <a:ext cx="17714414" cy="35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7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SU Part Transaction History Tracker</a:t>
            </a:r>
            <a:endParaRPr lang="th-TH" sz="11700" b="1" spc="-375" dirty="0">
              <a:ln w="19050">
                <a:solidFill>
                  <a:schemeClr val="bg1"/>
                </a:solidFill>
              </a:ln>
              <a:solidFill>
                <a:srgbClr val="002060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  <a:p>
            <a:r>
              <a:rPr lang="th-TH" sz="115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การเคลื่อนไหวของรายการสินค้า(เป็นรายการ)</a:t>
            </a:r>
          </a:p>
        </p:txBody>
      </p:sp>
      <p:sp>
        <p:nvSpPr>
          <p:cNvPr id="10" name="Freeform 15"/>
          <p:cNvSpPr/>
          <p:nvPr/>
        </p:nvSpPr>
        <p:spPr>
          <a:xfrm>
            <a:off x="2362200" y="5294165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276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grpSp>
        <p:nvGrpSpPr>
          <p:cNvPr id="11" name="Group 9"/>
          <p:cNvGrpSpPr/>
          <p:nvPr/>
        </p:nvGrpSpPr>
        <p:grpSpPr>
          <a:xfrm>
            <a:off x="330571" y="1806521"/>
            <a:ext cx="10053519" cy="3376378"/>
            <a:chOff x="-1" y="692544"/>
            <a:chExt cx="8968873" cy="4501839"/>
          </a:xfrm>
        </p:grpSpPr>
        <p:sp>
          <p:nvSpPr>
            <p:cNvPr id="12" name="TextBox 10"/>
            <p:cNvSpPr txBox="1"/>
            <p:nvPr/>
          </p:nvSpPr>
          <p:spPr>
            <a:xfrm>
              <a:off x="28339" y="692544"/>
              <a:ext cx="8940533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GB" sz="48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SU Part Transaction History Tracker</a:t>
              </a: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-1" y="1347175"/>
              <a:ext cx="8940533" cy="384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Stock Status 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 การเคลื่อนไหวของ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รายการสินค้า(เป็นรายการ)</a:t>
              </a:r>
              <a:endParaRPr lang="en-GB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  <a:endParaRPr lang="en-US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4" name="5-Point Star 13"/>
          <p:cNvSpPr/>
          <p:nvPr/>
        </p:nvSpPr>
        <p:spPr>
          <a:xfrm>
            <a:off x="3911352" y="4076700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74"/>
          <a:stretch/>
        </p:blipFill>
        <p:spPr>
          <a:xfrm>
            <a:off x="7391400" y="741661"/>
            <a:ext cx="10528322" cy="91255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2043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40" b="92763" l="6612" r="93182">
                        <a14:foregroundMark x1="19008" y1="40570" x2="19008" y2="40570"/>
                        <a14:foregroundMark x1="93182" y1="20614" x2="93182" y2="20614"/>
                        <a14:foregroundMark x1="76240" y1="7456" x2="76240" y2="7456"/>
                        <a14:foregroundMark x1="6612" y1="59211" x2="6612" y2="59211"/>
                        <a14:foregroundMark x1="48140" y1="92982" x2="48140" y2="92982"/>
                        <a14:foregroundMark x1="29132" y1="51535" x2="29132" y2="51535"/>
                        <a14:foregroundMark x1="21488" y1="37281" x2="21488" y2="37281"/>
                        <a14:foregroundMark x1="16322" y1="39254" x2="16322" y2="39254"/>
                        <a14:foregroundMark x1="9917" y1="46053" x2="25000" y2="34211"/>
                        <a14:foregroundMark x1="21281" y1="35307" x2="21281" y2="35307"/>
                        <a14:foregroundMark x1="17562" y1="37719" x2="20041" y2="37061"/>
                        <a14:foregroundMark x1="23140" y1="54825" x2="50620" y2="52632"/>
                        <a14:foregroundMark x1="44008" y1="69298" x2="56818" y2="56798"/>
                        <a14:foregroundMark x1="46281" y1="65570" x2="58678" y2="67982"/>
                        <a14:foregroundMark x1="56405" y1="12939" x2="66322" y2="7237"/>
                        <a14:foregroundMark x1="66736" y1="7675" x2="86983" y2="8772"/>
                        <a14:foregroundMark x1="70868" y1="6360" x2="77893" y2="6140"/>
                        <a14:foregroundMark x1="69008" y1="6798" x2="71488" y2="6360"/>
                        <a14:foregroundMark x1="79132" y1="6579" x2="85124" y2="7675"/>
                        <a14:backgroundMark x1="16116" y1="72368" x2="41529" y2="923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8816" y="4992155"/>
            <a:ext cx="4937184" cy="50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8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28700"/>
            <a:ext cx="17141786" cy="8976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6096000" y="468014"/>
            <a:ext cx="9220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6600" b="1" u="sng" dirty="0">
                <a:solidFill>
                  <a:srgbClr val="1F264D"/>
                </a:solidFill>
              </a:rPr>
              <a:t>ตัวอย่างข้อมูลการเคลื่อนไหว </a:t>
            </a:r>
            <a:r>
              <a:rPr lang="en-US" sz="6600" b="1" u="sng" dirty="0">
                <a:solidFill>
                  <a:srgbClr val="1F264D"/>
                </a:solidFill>
              </a:rPr>
              <a:t>Part</a:t>
            </a:r>
            <a:endParaRPr lang="en-US" sz="6000" b="1" u="sng" dirty="0">
              <a:solidFill>
                <a:srgbClr val="1F264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400" y="3771900"/>
            <a:ext cx="2286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11"/>
          <p:cNvSpPr txBox="1"/>
          <p:nvPr/>
        </p:nvSpPr>
        <p:spPr>
          <a:xfrm>
            <a:off x="-304800" y="3807831"/>
            <a:ext cx="7947447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ใส่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Part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ที่ค้นหา</a:t>
            </a:r>
            <a:endParaRPr lang="th-TH" sz="3200" b="1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91080" y="-180333"/>
            <a:ext cx="8738931" cy="10647666"/>
            <a:chOff x="0" y="0"/>
            <a:chExt cx="11651909" cy="14196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3763" r="33250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10" name="Freeform 15"/>
          <p:cNvSpPr/>
          <p:nvPr/>
        </p:nvSpPr>
        <p:spPr>
          <a:xfrm>
            <a:off x="2362200" y="5294165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3"/>
          <p:cNvGrpSpPr/>
          <p:nvPr/>
        </p:nvGrpSpPr>
        <p:grpSpPr>
          <a:xfrm>
            <a:off x="9738360" y="-488421"/>
            <a:ext cx="8738931" cy="10647666"/>
            <a:chOff x="0" y="0"/>
            <a:chExt cx="11651909" cy="14196888"/>
          </a:xfrm>
        </p:grpSpPr>
        <p:pic>
          <p:nvPicPr>
            <p:cNvPr id="12" name="Picture 4"/>
            <p:cNvPicPr>
              <a:picLocks noChangeAspect="1"/>
            </p:cNvPicPr>
            <p:nvPr/>
          </p:nvPicPr>
          <p:blipFill>
            <a:blip r:embed="rId8"/>
            <a:srcRect l="17734" r="17734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13" name="TextBox 14"/>
          <p:cNvSpPr txBox="1"/>
          <p:nvPr/>
        </p:nvSpPr>
        <p:spPr>
          <a:xfrm>
            <a:off x="667276" y="1246193"/>
            <a:ext cx="17714414" cy="35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7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Period Stock Movements</a:t>
            </a:r>
          </a:p>
          <a:p>
            <a:r>
              <a:rPr lang="th-TH" sz="115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การเบิกจ่ายสินค้าต่อเดือน</a:t>
            </a:r>
          </a:p>
        </p:txBody>
      </p:sp>
    </p:spTree>
    <p:extLst>
      <p:ext uri="{BB962C8B-B14F-4D97-AF65-F5344CB8AC3E}">
        <p14:creationId xmlns:p14="http://schemas.microsoft.com/office/powerpoint/2010/main" val="31088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grpSp>
        <p:nvGrpSpPr>
          <p:cNvPr id="11" name="Group 9"/>
          <p:cNvGrpSpPr/>
          <p:nvPr/>
        </p:nvGrpSpPr>
        <p:grpSpPr>
          <a:xfrm>
            <a:off x="330571" y="1790808"/>
            <a:ext cx="10357176" cy="2815010"/>
            <a:chOff x="-1" y="671593"/>
            <a:chExt cx="9239769" cy="3753348"/>
          </a:xfrm>
        </p:grpSpPr>
        <p:sp>
          <p:nvSpPr>
            <p:cNvPr id="12" name="TextBox 10"/>
            <p:cNvSpPr txBox="1"/>
            <p:nvPr/>
          </p:nvSpPr>
          <p:spPr>
            <a:xfrm>
              <a:off x="299235" y="671593"/>
              <a:ext cx="8940533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GB" sz="48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Period Stock Movements</a:t>
              </a: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-1" y="1347175"/>
              <a:ext cx="8940533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Stock Status 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 การเบิกจ่ายสินค้าต่อเดือน 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  <a:endParaRPr lang="en-US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4" name="5-Point Star 13"/>
          <p:cNvSpPr/>
          <p:nvPr/>
        </p:nvSpPr>
        <p:spPr>
          <a:xfrm>
            <a:off x="3896647" y="3498209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371" y="777221"/>
            <a:ext cx="9802574" cy="8722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01038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6" b="90000" l="7969" r="90000">
                        <a14:foregroundMark x1="7969" y1="73438" x2="7969" y2="73438"/>
                        <a14:foregroundMark x1="65000" y1="5156" x2="65000" y2="5156"/>
                        <a14:foregroundMark x1="39531" y1="47969" x2="62969" y2="7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174" y="4440954"/>
            <a:ext cx="5720825" cy="62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998"/>
          <a:stretch/>
        </p:blipFill>
        <p:spPr>
          <a:xfrm>
            <a:off x="7239000" y="1028700"/>
            <a:ext cx="10534553" cy="86715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8" name="Group 9"/>
          <p:cNvGrpSpPr/>
          <p:nvPr/>
        </p:nvGrpSpPr>
        <p:grpSpPr>
          <a:xfrm>
            <a:off x="304800" y="1267688"/>
            <a:ext cx="7920880" cy="3338130"/>
            <a:chOff x="-29184" y="-25900"/>
            <a:chExt cx="8969716" cy="4450841"/>
          </a:xfrm>
        </p:grpSpPr>
        <p:sp>
          <p:nvSpPr>
            <p:cNvPr id="9" name="TextBox 10"/>
            <p:cNvSpPr txBox="1"/>
            <p:nvPr/>
          </p:nvSpPr>
          <p:spPr>
            <a:xfrm>
              <a:off x="-29184" y="-25900"/>
              <a:ext cx="8940533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Issue Miscellaneous Material</a:t>
              </a:r>
              <a:endParaRPr lang="en-US" sz="48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-1" y="1347175"/>
              <a:ext cx="8940533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Issue Miscellaneous Material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 การตัดเบิกของ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  <a:endParaRPr lang="en-US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2" name="5-Point Star 11"/>
          <p:cNvSpPr/>
          <p:nvPr/>
        </p:nvSpPr>
        <p:spPr>
          <a:xfrm>
            <a:off x="3911352" y="3467100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800" l="5500" r="93400">
                        <a14:foregroundMark x1="5500" y1="35000" x2="5500" y2="35000"/>
                        <a14:foregroundMark x1="93400" y1="31000" x2="93400" y2="31000"/>
                        <a14:foregroundMark x1="86000" y1="90800" x2="86000" y2="9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1" y="3844014"/>
            <a:ext cx="5829051" cy="582905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706988"/>
            <a:ext cx="7543800" cy="9390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11"/>
          <p:cNvSpPr txBox="1"/>
          <p:nvPr/>
        </p:nvSpPr>
        <p:spPr>
          <a:xfrm>
            <a:off x="2514600" y="3302192"/>
            <a:ext cx="7947447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เลือกวันที่ที่ต้องการ</a:t>
            </a:r>
            <a:endParaRPr lang="th-TH" sz="3200" b="1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3240" y="3101356"/>
            <a:ext cx="2651760" cy="82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67905" y="3512826"/>
            <a:ext cx="140533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347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-678" b="54199"/>
          <a:stretch/>
        </p:blipFill>
        <p:spPr>
          <a:xfrm>
            <a:off x="2895600" y="1664102"/>
            <a:ext cx="12672216" cy="7260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2590800" y="6611386"/>
            <a:ext cx="522632" cy="12753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/>
          <p:cNvSpPr txBox="1"/>
          <p:nvPr/>
        </p:nvSpPr>
        <p:spPr>
          <a:xfrm>
            <a:off x="11723" y="7998743"/>
            <a:ext cx="8991600" cy="3975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2.เข้า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Filter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เลือก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Warehouse 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ที่ต้องการดูรายการ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Stock Status</a:t>
            </a:r>
            <a:endParaRPr lang="th-TH" sz="3200" b="1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31299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30" y="460394"/>
            <a:ext cx="6894986" cy="9536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1"/>
          <p:cNvSpPr txBox="1"/>
          <p:nvPr/>
        </p:nvSpPr>
        <p:spPr>
          <a:xfrm>
            <a:off x="914400" y="4807366"/>
            <a:ext cx="7947447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3.เลือก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Warehouse 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แล้วกด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OK.</a:t>
            </a:r>
            <a:endParaRPr lang="th-TH" sz="3200" b="1" dirty="0">
              <a:solidFill>
                <a:schemeClr val="tx1">
                  <a:lumMod val="95000"/>
                  <a:lumOff val="5000"/>
                </a:schemeClr>
              </a:solidFill>
              <a:latin typeface="Th Sarabun New Bold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90745" y="9372207"/>
            <a:ext cx="1343455" cy="411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10"/>
          <p:cNvSpPr/>
          <p:nvPr/>
        </p:nvSpPr>
        <p:spPr>
          <a:xfrm>
            <a:off x="13182600" y="621528"/>
            <a:ext cx="1510456" cy="2355486"/>
          </a:xfrm>
          <a:custGeom>
            <a:avLst/>
            <a:gdLst/>
            <a:ahLst/>
            <a:cxnLst/>
            <a:rect l="l" t="t" r="r" b="b"/>
            <a:pathLst>
              <a:path w="1510456" h="2355486">
                <a:moveTo>
                  <a:pt x="0" y="0"/>
                </a:moveTo>
                <a:lnTo>
                  <a:pt x="1510456" y="0"/>
                </a:lnTo>
                <a:lnTo>
                  <a:pt x="1510456" y="2355486"/>
                </a:lnTo>
                <a:lnTo>
                  <a:pt x="0" y="2355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cxnSp>
        <p:nvCxnSpPr>
          <p:cNvPr id="10" name="Straight Arrow Connector 9"/>
          <p:cNvCxnSpPr/>
          <p:nvPr/>
        </p:nvCxnSpPr>
        <p:spPr>
          <a:xfrm flipV="1">
            <a:off x="11970338" y="1413851"/>
            <a:ext cx="1212262" cy="4762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708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706988"/>
            <a:ext cx="7543800" cy="9390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149494"/>
            <a:ext cx="5468694" cy="6054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11"/>
          <p:cNvSpPr txBox="1"/>
          <p:nvPr/>
        </p:nvSpPr>
        <p:spPr>
          <a:xfrm>
            <a:off x="533400" y="2706038"/>
            <a:ext cx="7947447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5.เลือกวีการดึงข้อมูล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230695" y="2062627"/>
            <a:ext cx="1073737" cy="10868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6"/>
          <p:cNvSpPr/>
          <p:nvPr/>
        </p:nvSpPr>
        <p:spPr>
          <a:xfrm>
            <a:off x="12551228" y="5131247"/>
            <a:ext cx="2667000" cy="5182472"/>
          </a:xfrm>
          <a:custGeom>
            <a:avLst/>
            <a:gdLst/>
            <a:ahLst/>
            <a:cxnLst/>
            <a:rect l="l" t="t" r="r" b="b"/>
            <a:pathLst>
              <a:path w="1172550" h="2293030">
                <a:moveTo>
                  <a:pt x="0" y="0"/>
                </a:moveTo>
                <a:lnTo>
                  <a:pt x="1172550" y="0"/>
                </a:lnTo>
                <a:lnTo>
                  <a:pt x="1172550" y="2293030"/>
                </a:lnTo>
                <a:lnTo>
                  <a:pt x="0" y="2293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08659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24100"/>
            <a:ext cx="17473083" cy="693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4953000" y="1545835"/>
            <a:ext cx="10704986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6600" b="1" u="sng" dirty="0">
                <a:solidFill>
                  <a:srgbClr val="1F264D"/>
                </a:solidFill>
              </a:rPr>
              <a:t>ตัวอย่างข้อมูลการเคลื่อนไหว ต่อเดือน</a:t>
            </a:r>
            <a:endParaRPr lang="en-US" sz="6000" b="1" u="sng" dirty="0">
              <a:solidFill>
                <a:srgbClr val="1F2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171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91080" y="-180333"/>
            <a:ext cx="8738931" cy="10647666"/>
            <a:chOff x="0" y="0"/>
            <a:chExt cx="11651909" cy="14196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3763" r="33250"/>
            <a:stretch>
              <a:fillRect/>
            </a:stretch>
          </p:blipFill>
          <p:spPr>
            <a:xfrm>
              <a:off x="0" y="0"/>
              <a:ext cx="11651909" cy="141968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657436" y="1199571"/>
            <a:ext cx="17714414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7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Inventory Transfer</a:t>
            </a:r>
            <a:endParaRPr lang="th-TH" sz="11500" b="1" spc="-375" dirty="0">
              <a:ln w="19050">
                <a:solidFill>
                  <a:schemeClr val="bg1"/>
                </a:solidFill>
              </a:ln>
              <a:solidFill>
                <a:srgbClr val="002060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  <a:p>
            <a:r>
              <a:rPr lang="th-TH" sz="11500" b="1" spc="-375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H Sarabun New" panose="020B0500040200020003" pitchFamily="34" charset="-34"/>
                <a:ea typeface="Prompt Semi-Bold"/>
                <a:cs typeface="TH Sarabun New" panose="020B0500040200020003" pitchFamily="34" charset="-34"/>
                <a:sym typeface="Prompt Semi-Bold"/>
              </a:rPr>
              <a:t>การย้ายสโตร์</a:t>
            </a:r>
            <a:endParaRPr lang="en-US" sz="11700" b="1" spc="-375" dirty="0">
              <a:ln w="19050">
                <a:solidFill>
                  <a:schemeClr val="bg1"/>
                </a:solidFill>
              </a:ln>
              <a:solidFill>
                <a:srgbClr val="002060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TH Sarabun New" panose="020B0500040200020003" pitchFamily="34" charset="-34"/>
              <a:ea typeface="Prompt Semi-Bold"/>
              <a:cs typeface="TH Sarabun New" panose="020B0500040200020003" pitchFamily="34" charset="-34"/>
              <a:sym typeface="Prompt Semi-Bold"/>
            </a:endParaRPr>
          </a:p>
        </p:txBody>
      </p:sp>
      <p:sp>
        <p:nvSpPr>
          <p:cNvPr id="10" name="Freeform 15"/>
          <p:cNvSpPr/>
          <p:nvPr/>
        </p:nvSpPr>
        <p:spPr>
          <a:xfrm>
            <a:off x="2362200" y="5294165"/>
            <a:ext cx="5181600" cy="4865080"/>
          </a:xfrm>
          <a:custGeom>
            <a:avLst/>
            <a:gdLst/>
            <a:ahLst/>
            <a:cxnLst/>
            <a:rect l="l" t="t" r="r" b="b"/>
            <a:pathLst>
              <a:path w="1781490" h="2162957">
                <a:moveTo>
                  <a:pt x="0" y="0"/>
                </a:moveTo>
                <a:lnTo>
                  <a:pt x="1781490" y="0"/>
                </a:lnTo>
                <a:lnTo>
                  <a:pt x="1781490" y="2162956"/>
                </a:lnTo>
                <a:lnTo>
                  <a:pt x="0" y="2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7043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grpSp>
        <p:nvGrpSpPr>
          <p:cNvPr id="11" name="Group 9"/>
          <p:cNvGrpSpPr/>
          <p:nvPr/>
        </p:nvGrpSpPr>
        <p:grpSpPr>
          <a:xfrm>
            <a:off x="330571" y="1790808"/>
            <a:ext cx="10357176" cy="2815010"/>
            <a:chOff x="-1" y="671593"/>
            <a:chExt cx="9239769" cy="3753349"/>
          </a:xfrm>
        </p:grpSpPr>
        <p:sp>
          <p:nvSpPr>
            <p:cNvPr id="12" name="TextBox 10"/>
            <p:cNvSpPr txBox="1"/>
            <p:nvPr/>
          </p:nvSpPr>
          <p:spPr>
            <a:xfrm>
              <a:off x="299235" y="671593"/>
              <a:ext cx="8940533" cy="91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40"/>
                </a:lnSpc>
                <a:spcBef>
                  <a:spcPct val="0"/>
                </a:spcBef>
              </a:pPr>
              <a:r>
                <a:rPr lang="en-GB" sz="48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Inventory Transfer</a:t>
              </a: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-1" y="1347175"/>
              <a:ext cx="8940533" cy="3077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ค้นหาเมนู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Stock Status 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และ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Double Click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เพื่อเปิดหน้าต่าง การย้ายสโตร์</a:t>
              </a:r>
            </a:p>
            <a:p>
              <a:pPr marL="345441" lvl="1">
                <a:lnSpc>
                  <a:spcPts val="4480"/>
                </a:lnSpc>
              </a:pP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(หมายเหตุ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: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สามารถ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 Click        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เพื่อเป็น </a:t>
              </a: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Favorites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ได้ )</a:t>
              </a:r>
              <a:endParaRPr lang="en-US" sz="3200" dirty="0">
                <a:solidFill>
                  <a:srgbClr val="1F264D"/>
                </a:solidFill>
                <a:latin typeface="Th Sarabun New Bold" panose="020B0500040200020003" pitchFamily="34" charset="-34"/>
              </a:endParaRPr>
            </a:p>
            <a:p>
              <a:pPr marL="345441" lvl="1">
                <a:lnSpc>
                  <a:spcPts val="4480"/>
                </a:lnSpc>
              </a:pPr>
              <a:r>
                <a:rPr lang="en-US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Recent </a:t>
              </a:r>
              <a:r>
                <a:rPr lang="th-TH" sz="3200" dirty="0">
                  <a:solidFill>
                    <a:srgbClr val="1F264D"/>
                  </a:solidFill>
                  <a:latin typeface="Th Sarabun New Bold" panose="020B0500040200020003" pitchFamily="34" charset="-34"/>
                </a:rPr>
                <a:t>ประวัติการค้นหาหรือประวัติการใช้งาน</a:t>
              </a:r>
            </a:p>
          </p:txBody>
        </p:sp>
      </p:grpSp>
      <p:sp>
        <p:nvSpPr>
          <p:cNvPr id="14" name="5-Point Star 13"/>
          <p:cNvSpPr/>
          <p:nvPr/>
        </p:nvSpPr>
        <p:spPr>
          <a:xfrm>
            <a:off x="3896647" y="3498209"/>
            <a:ext cx="432048" cy="43204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600"/>
          <a:stretch/>
        </p:blipFill>
        <p:spPr>
          <a:xfrm>
            <a:off x="8382000" y="599757"/>
            <a:ext cx="9525000" cy="9433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214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7237" y="4768581"/>
            <a:ext cx="5032411" cy="53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3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618" y="739121"/>
            <a:ext cx="12830763" cy="9300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1"/>
          <p:cNvSpPr txBox="1"/>
          <p:nvPr/>
        </p:nvSpPr>
        <p:spPr>
          <a:xfrm>
            <a:off x="990601" y="2719173"/>
            <a:ext cx="4648200" cy="3975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1.ใส่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Part 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ที่ต้องการโอนย้าย</a:t>
            </a:r>
          </a:p>
        </p:txBody>
      </p:sp>
      <p:sp>
        <p:nvSpPr>
          <p:cNvPr id="8" name="TextBox 11"/>
          <p:cNvSpPr txBox="1"/>
          <p:nvPr/>
        </p:nvSpPr>
        <p:spPr>
          <a:xfrm>
            <a:off x="990601" y="3474797"/>
            <a:ext cx="4648200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 วันที่โอนย้าย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24401" y="2917945"/>
            <a:ext cx="10667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52800" y="3685432"/>
            <a:ext cx="33528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1"/>
          <p:cNvSpPr txBox="1"/>
          <p:nvPr/>
        </p:nvSpPr>
        <p:spPr>
          <a:xfrm>
            <a:off x="990601" y="4445769"/>
            <a:ext cx="4648200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3.จำนวนโอนย้าย</a:t>
            </a:r>
          </a:p>
        </p:txBody>
      </p:sp>
      <p:sp>
        <p:nvSpPr>
          <p:cNvPr id="14" name="TextBox 11"/>
          <p:cNvSpPr txBox="1"/>
          <p:nvPr/>
        </p:nvSpPr>
        <p:spPr>
          <a:xfrm>
            <a:off x="990601" y="5275617"/>
            <a:ext cx="4648200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4.จาก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Warehouse 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ต้น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endParaRPr lang="th-TH" sz="3200" b="1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990601" y="5872603"/>
            <a:ext cx="4648200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5.สโตร์</a:t>
            </a:r>
          </a:p>
        </p:txBody>
      </p:sp>
      <p:sp>
        <p:nvSpPr>
          <p:cNvPr id="16" name="TextBox 11"/>
          <p:cNvSpPr txBox="1"/>
          <p:nvPr/>
        </p:nvSpPr>
        <p:spPr>
          <a:xfrm>
            <a:off x="970473" y="6486457"/>
            <a:ext cx="4648200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6.ถึง 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Warehouse 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ปลาย</a:t>
            </a:r>
          </a:p>
        </p:txBody>
      </p:sp>
      <p:sp>
        <p:nvSpPr>
          <p:cNvPr id="17" name="TextBox 11"/>
          <p:cNvSpPr txBox="1"/>
          <p:nvPr/>
        </p:nvSpPr>
        <p:spPr>
          <a:xfrm>
            <a:off x="968174" y="7301621"/>
            <a:ext cx="4648200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7.สโตร์</a:t>
            </a:r>
          </a:p>
        </p:txBody>
      </p:sp>
      <p:sp>
        <p:nvSpPr>
          <p:cNvPr id="18" name="TextBox 11"/>
          <p:cNvSpPr txBox="1"/>
          <p:nvPr/>
        </p:nvSpPr>
        <p:spPr>
          <a:xfrm>
            <a:off x="968174" y="7688579"/>
            <a:ext cx="4648200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8.หมายเหตุ</a:t>
            </a:r>
          </a:p>
        </p:txBody>
      </p:sp>
      <p:sp>
        <p:nvSpPr>
          <p:cNvPr id="19" name="TextBox 11"/>
          <p:cNvSpPr txBox="1"/>
          <p:nvPr/>
        </p:nvSpPr>
        <p:spPr>
          <a:xfrm>
            <a:off x="990601" y="8931588"/>
            <a:ext cx="4648200" cy="4212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3080"/>
              </a:lnSpc>
            </a:pP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9.</a:t>
            </a:r>
            <a:r>
              <a:rPr lang="en-US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Transfer</a:t>
            </a:r>
            <a:r>
              <a:rPr lang="th-TH" sz="32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เพื่อโอนย้าย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429000" y="4632674"/>
            <a:ext cx="30480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486400" y="4977406"/>
            <a:ext cx="6019800" cy="1312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5462954" y="6351419"/>
            <a:ext cx="6019800" cy="1312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114800" y="5389154"/>
            <a:ext cx="1371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362200" y="6057900"/>
            <a:ext cx="33528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191000" y="6667500"/>
            <a:ext cx="127195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362200" y="7505700"/>
            <a:ext cx="33528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819400" y="7810500"/>
            <a:ext cx="35052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191000" y="9105900"/>
            <a:ext cx="1524003" cy="199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713493" y="8870960"/>
            <a:ext cx="1525507" cy="440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68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353" y="1257300"/>
            <a:ext cx="13775633" cy="8880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7391400" y="616099"/>
            <a:ext cx="310257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6600" b="1" u="sng" dirty="0">
                <a:solidFill>
                  <a:srgbClr val="1F264D"/>
                </a:solidFill>
              </a:rPr>
              <a:t>ตัวอย่าง</a:t>
            </a:r>
            <a:endParaRPr lang="en-US" sz="6000" b="1" u="sng" dirty="0">
              <a:solidFill>
                <a:srgbClr val="1F26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0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5E5E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19429" y="4896932"/>
            <a:ext cx="24726857" cy="5559351"/>
          </a:xfrm>
          <a:custGeom>
            <a:avLst/>
            <a:gdLst/>
            <a:ahLst/>
            <a:cxnLst/>
            <a:rect l="l" t="t" r="r" b="b"/>
            <a:pathLst>
              <a:path w="24726857" h="5559351">
                <a:moveTo>
                  <a:pt x="0" y="0"/>
                </a:moveTo>
                <a:lnTo>
                  <a:pt x="24726858" y="0"/>
                </a:lnTo>
                <a:lnTo>
                  <a:pt x="24726858" y="5559351"/>
                </a:lnTo>
                <a:lnTo>
                  <a:pt x="0" y="5559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3859744" y="4790205"/>
            <a:ext cx="10568513" cy="144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7"/>
              </a:lnSpc>
            </a:pPr>
            <a:r>
              <a:rPr lang="en-US" sz="11997" b="1">
                <a:solidFill>
                  <a:srgbClr val="2B3C56"/>
                </a:solidFill>
                <a:latin typeface="Prompt Bold"/>
                <a:ea typeface="Prompt Bold"/>
                <a:cs typeface="Prompt Bold"/>
                <a:sym typeface="Prompt Bold"/>
              </a:rPr>
              <a:t>ขอขอบคุณ</a:t>
            </a:r>
          </a:p>
        </p:txBody>
      </p:sp>
      <p:sp>
        <p:nvSpPr>
          <p:cNvPr id="6" name="Freeform 6"/>
          <p:cNvSpPr/>
          <p:nvPr/>
        </p:nvSpPr>
        <p:spPr>
          <a:xfrm>
            <a:off x="6822704" y="1028700"/>
            <a:ext cx="4642591" cy="4642591"/>
          </a:xfrm>
          <a:custGeom>
            <a:avLst/>
            <a:gdLst/>
            <a:ahLst/>
            <a:cxnLst/>
            <a:rect l="l" t="t" r="r" b="b"/>
            <a:pathLst>
              <a:path w="4642591" h="4642591">
                <a:moveTo>
                  <a:pt x="0" y="0"/>
                </a:moveTo>
                <a:lnTo>
                  <a:pt x="4642592" y="0"/>
                </a:lnTo>
                <a:lnTo>
                  <a:pt x="4642592" y="4642591"/>
                </a:lnTo>
                <a:lnTo>
                  <a:pt x="0" y="4642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3325" y="462980"/>
            <a:ext cx="11644689" cy="9481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8" name="TextBox 11"/>
          <p:cNvSpPr txBox="1"/>
          <p:nvPr/>
        </p:nvSpPr>
        <p:spPr>
          <a:xfrm>
            <a:off x="-76200" y="1239689"/>
            <a:ext cx="10287000" cy="8656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ts val="4480"/>
              </a:lnSpc>
            </a:pPr>
            <a:r>
              <a:rPr lang="th-TH" sz="44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หน้าแรกของการเบิกสินค้า</a:t>
            </a:r>
            <a:r>
              <a:rPr lang="en-US" sz="44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</a:p>
          <a:p>
            <a:pPr marL="345441" lvl="1">
              <a:lnSpc>
                <a:spcPts val="4480"/>
              </a:lnSpc>
            </a:pP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1.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ใส่วันที่ที่ตัดเบิกหรือมีการเบิกจ่าย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(ต้องใส่วันที่ ณ ปัจจุบัน)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2.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Part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ใส่รหัสสินค้า ตามเอกสารใบเบิก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(สามารถค้นหา</a:t>
            </a:r>
            <a:r>
              <a:rPr lang="en-US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Part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ได้)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3.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Quantity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สำหรับใส่จำนวนที่เบิก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4.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Reference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ระบุเลขที่สำคัญของเอกสารและ ฝ่ายผู้เบิก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5.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Reason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ระบุประเภทเบิกใช้อื่นๆ 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(เบิกวัสดุสิ้นเปลืองสำนักงาน </a:t>
            </a:r>
            <a:r>
              <a:rPr lang="en-GB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S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)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6.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Bin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คือการค้นหาสโตร์สินค้า</a:t>
            </a:r>
            <a:r>
              <a:rPr lang="th-TH" sz="3600" dirty="0">
                <a:solidFill>
                  <a:srgbClr val="FF0000"/>
                </a:solidFill>
                <a:latin typeface="Th Sarabun New Bold" panose="020B0500040200020003" pitchFamily="34" charset="-34"/>
              </a:rPr>
              <a:t>(สโตร์ฝ่ายบุคคล)</a:t>
            </a: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7.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Issue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คือการตัดออกจากระบบเรียบร้อย</a:t>
            </a:r>
            <a:endParaRPr lang="th-TH" sz="3600" dirty="0">
              <a:solidFill>
                <a:srgbClr val="FF0000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8.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Transaction Document Type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ใส่ </a:t>
            </a:r>
            <a:r>
              <a:rPr lang="en-GB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Stock to Stock</a:t>
            </a:r>
            <a:endParaRPr lang="th-TH" sz="36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9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.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        กด 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SAVE</a:t>
            </a:r>
            <a:endParaRPr lang="th-TH" sz="36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10</a:t>
            </a:r>
            <a:r>
              <a:rPr lang="en-US" sz="3600" dirty="0">
                <a:latin typeface="Th Sarabun New Bold" panose="020B0500040200020003" pitchFamily="34" charset="-34"/>
              </a:rPr>
              <a:t>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Actions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พิมพ์ ต่อด้วย 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Print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แล้วเลือก </a:t>
            </a:r>
          </a:p>
          <a:p>
            <a:pPr marL="345441" lvl="1">
              <a:lnSpc>
                <a:spcPts val="4480"/>
              </a:lnSpc>
            </a:pP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Su Issue Miscellaneous Material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กด        เพื่อดูเอกสารใบเบิก</a:t>
            </a:r>
            <a:endParaRPr lang="en-US" sz="3600" dirty="0">
              <a:solidFill>
                <a:srgbClr val="1F264D"/>
              </a:solidFill>
              <a:latin typeface="Th Sarabun New Bold" panose="020B0500040200020003" pitchFamily="34" charset="-34"/>
            </a:endParaRPr>
          </a:p>
          <a:p>
            <a:pPr marL="345441" lvl="1">
              <a:lnSpc>
                <a:spcPts val="4480"/>
              </a:lnSpc>
            </a:pP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11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.SAVE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เป็นไฟล์ 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PDF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เพื่อตรวจสอบภายหลัง</a:t>
            </a:r>
          </a:p>
          <a:p>
            <a:pPr marL="345441" lvl="1">
              <a:lnSpc>
                <a:spcPts val="4480"/>
              </a:lnSpc>
            </a:pPr>
            <a:r>
              <a:rPr lang="th-TH" sz="3600" b="1" dirty="0">
                <a:solidFill>
                  <a:srgbClr val="1F264D"/>
                </a:solidFill>
                <a:latin typeface="Th Sarabun New Bold" panose="020B0500040200020003" pitchFamily="34" charset="-34"/>
              </a:rPr>
              <a:t>12.</a:t>
            </a:r>
            <a:r>
              <a:rPr lang="en-US" sz="3600" dirty="0">
                <a:solidFill>
                  <a:srgbClr val="00B0F0"/>
                </a:solidFill>
                <a:latin typeface="Th Sarabun New Bold" panose="020B0500040200020003" pitchFamily="34" charset="-34"/>
              </a:rPr>
              <a:t>Warehouse</a:t>
            </a:r>
            <a:r>
              <a:rPr lang="en-US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 </a:t>
            </a:r>
            <a:r>
              <a:rPr lang="th-TH" sz="3600" dirty="0">
                <a:solidFill>
                  <a:srgbClr val="1F264D"/>
                </a:solidFill>
                <a:latin typeface="Th Sarabun New Bold" panose="020B0500040200020003" pitchFamily="34" charset="-34"/>
              </a:rPr>
              <a:t>ชื่อสโตร์</a:t>
            </a:r>
          </a:p>
          <a:p>
            <a:pPr marL="345441" lvl="1">
              <a:lnSpc>
                <a:spcPts val="4480"/>
              </a:lnSpc>
            </a:pPr>
            <a:r>
              <a:rPr lang="th-TH" sz="3600" b="1" dirty="0">
                <a:solidFill>
                  <a:srgbClr val="FF0000"/>
                </a:solidFill>
                <a:latin typeface="Th Sarabun New Bold" panose="020B0500040200020003" pitchFamily="34" charset="-34"/>
              </a:rPr>
              <a:t>***หมายเหตุ 1 ใบเบิก 1 รายการ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67761" y="2112536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72465" y="2436079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75475" y="7248831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275475" y="7664874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12540" y="8058642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10452" y="6593956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6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8629303" y="2414476"/>
            <a:ext cx="1170762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8649943" y="2792840"/>
            <a:ext cx="616212" cy="1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8598690" y="6883393"/>
            <a:ext cx="664596" cy="171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571770" y="7598742"/>
            <a:ext cx="882730" cy="85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563507" y="7976932"/>
            <a:ext cx="738714" cy="10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8600572" y="8326336"/>
            <a:ext cx="90809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747878" y="9368393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7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8059190" y="9715500"/>
            <a:ext cx="541382" cy="108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97" y="6340392"/>
            <a:ext cx="600159" cy="54300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695338" y="705965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9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983370" y="1011344"/>
            <a:ext cx="581560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0075" y="7413334"/>
            <a:ext cx="484388" cy="60548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223729" y="8691417"/>
            <a:ext cx="453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8</a:t>
            </a:r>
            <a:endParaRPr lang="th-TH" sz="4000" b="1" dirty="0">
              <a:latin typeface="Th Sarabun New Bold" panose="020B0500040200020003" pitchFamily="34" charset="-34"/>
              <a:cs typeface="Th Sarabun New Bold" panose="020B0500040200020003" pitchFamily="34" charset="-34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509285" y="9011116"/>
            <a:ext cx="581560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5392400" y="1354066"/>
            <a:ext cx="581560" cy="21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935200" y="1059908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10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8686847" y="3569549"/>
            <a:ext cx="616212" cy="1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5850" y="3234074"/>
            <a:ext cx="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 Bold" panose="020B0500040200020003" pitchFamily="34" charset="-34"/>
                <a:cs typeface="Th Sarabun New Bold" panose="020B0500040200020003" pitchFamily="34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6327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1882353" y="1392316"/>
            <a:ext cx="2136112" cy="734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6600" b="1" u="sng" dirty="0">
                <a:solidFill>
                  <a:srgbClr val="1F264D"/>
                </a:solidFill>
              </a:rPr>
              <a:t>ตัวอย่าง</a:t>
            </a:r>
            <a:endParaRPr lang="en-US" sz="6000" b="1" u="sng" dirty="0">
              <a:solidFill>
                <a:srgbClr val="1F26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654" y="739121"/>
            <a:ext cx="11048999" cy="92879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8150156" y="2651329"/>
            <a:ext cx="167964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010400" y="3038604"/>
            <a:ext cx="4267200" cy="330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620000" y="3695700"/>
            <a:ext cx="3581400" cy="387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2510418" y="3009900"/>
            <a:ext cx="3034382" cy="35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91400" y="7334000"/>
            <a:ext cx="3399075" cy="324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391400" y="7715000"/>
            <a:ext cx="3399075" cy="324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6934200" y="9391400"/>
            <a:ext cx="1242338" cy="324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153400" y="8705600"/>
            <a:ext cx="5943600" cy="324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7144154" y="6685282"/>
            <a:ext cx="6096000" cy="324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993517" y="1181100"/>
            <a:ext cx="635883" cy="211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964464" y="1451950"/>
            <a:ext cx="445736" cy="262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940" y="8096000"/>
            <a:ext cx="2333459" cy="2763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91400" y="8094845"/>
            <a:ext cx="3399075" cy="324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85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766335"/>
            <a:ext cx="11125200" cy="8979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823618" y="3176835"/>
            <a:ext cx="11125200" cy="132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5400" b="1" dirty="0">
                <a:solidFill>
                  <a:srgbClr val="1F264D"/>
                </a:solidFill>
              </a:rPr>
              <a:t>หลังกด </a:t>
            </a:r>
            <a:r>
              <a:rPr lang="en-GB" sz="5400" b="1" dirty="0">
                <a:solidFill>
                  <a:srgbClr val="1F264D"/>
                </a:solidFill>
              </a:rPr>
              <a:t>Issue</a:t>
            </a:r>
            <a:r>
              <a:rPr lang="th-TH" sz="5400" b="1" dirty="0">
                <a:solidFill>
                  <a:srgbClr val="1F264D"/>
                </a:solidFill>
              </a:rPr>
              <a:t>แล้วจะ</a:t>
            </a:r>
          </a:p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5400" b="1" dirty="0">
                <a:solidFill>
                  <a:srgbClr val="1F264D"/>
                </a:solidFill>
              </a:rPr>
              <a:t>ขึ้นเลขที่ใบเบิกตามรูป กด</a:t>
            </a:r>
            <a:r>
              <a:rPr lang="en-US" sz="5400" b="1" dirty="0">
                <a:solidFill>
                  <a:srgbClr val="1F264D"/>
                </a:solidFill>
              </a:rPr>
              <a:t> OK</a:t>
            </a:r>
            <a:endParaRPr lang="en-US" sz="4800" b="1" dirty="0">
              <a:solidFill>
                <a:srgbClr val="1F264D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00" y="4533900"/>
            <a:ext cx="38100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7777523"/>
            <a:ext cx="2409659" cy="285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65" y="4621603"/>
            <a:ext cx="6923153" cy="3989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 flipH="1">
            <a:off x="7467600" y="1104900"/>
            <a:ext cx="175918" cy="33109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13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447" y="5968894"/>
            <a:ext cx="19324895" cy="4344825"/>
          </a:xfrm>
          <a:custGeom>
            <a:avLst/>
            <a:gdLst/>
            <a:ahLst/>
            <a:cxnLst/>
            <a:rect l="l" t="t" r="r" b="b"/>
            <a:pathLst>
              <a:path w="19324895" h="4344825">
                <a:moveTo>
                  <a:pt x="0" y="0"/>
                </a:moveTo>
                <a:lnTo>
                  <a:pt x="19324894" y="0"/>
                </a:lnTo>
                <a:lnTo>
                  <a:pt x="19324894" y="4344825"/>
                </a:lnTo>
                <a:lnTo>
                  <a:pt x="0" y="434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-233386"/>
            <a:ext cx="1647237" cy="1647237"/>
          </a:xfrm>
          <a:custGeom>
            <a:avLst/>
            <a:gdLst/>
            <a:ahLst/>
            <a:cxnLst/>
            <a:rect l="l" t="t" r="r" b="b"/>
            <a:pathLst>
              <a:path w="1647237" h="1647237">
                <a:moveTo>
                  <a:pt x="0" y="0"/>
                </a:moveTo>
                <a:lnTo>
                  <a:pt x="1647237" y="0"/>
                </a:lnTo>
                <a:lnTo>
                  <a:pt x="1647237" y="1647237"/>
                </a:lnTo>
                <a:lnTo>
                  <a:pt x="0" y="164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2353" y="460394"/>
            <a:ext cx="3490861" cy="27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"/>
              </a:lnSpc>
            </a:pPr>
            <a:r>
              <a:rPr lang="en-US" sz="1995">
                <a:solidFill>
                  <a:srgbClr val="2B3C56"/>
                </a:solidFill>
                <a:latin typeface="Prompt"/>
                <a:ea typeface="Prompt"/>
                <a:cs typeface="Prompt"/>
                <a:sym typeface="Prompt"/>
              </a:rPr>
              <a:t>บริษัท สุรีย์ อินเตอร์ฟู้ดส์ จำกัด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2209800" y="2467587"/>
            <a:ext cx="18135600" cy="734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th-TH" sz="6600" b="1" u="sng" dirty="0">
                <a:solidFill>
                  <a:srgbClr val="1F264D"/>
                </a:solidFill>
              </a:rPr>
              <a:t>ตัวอย่างใบเบิกของ</a:t>
            </a:r>
            <a:r>
              <a:rPr lang="en-US" sz="6600" b="1" u="sng" dirty="0">
                <a:solidFill>
                  <a:srgbClr val="1F264D"/>
                </a:solidFill>
              </a:rPr>
              <a:t>/</a:t>
            </a:r>
            <a:r>
              <a:rPr lang="th-TH" sz="4800" b="1" u="sng" dirty="0">
                <a:solidFill>
                  <a:srgbClr val="FF0000"/>
                </a:solidFill>
              </a:rPr>
              <a:t>สามารถบันทึกเป็นไฟล์เพื่อดูย้อนหลังได้(ตรวจสอบ)</a:t>
            </a:r>
            <a:endParaRPr lang="en-US" sz="4400" b="1" u="sng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223200"/>
            <a:ext cx="16460594" cy="63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0439400" y="5829300"/>
            <a:ext cx="32004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374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2120</Words>
  <Application>Microsoft Office PowerPoint</Application>
  <PresentationFormat>Custom</PresentationFormat>
  <Paragraphs>352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Prompt Semi-Bold</vt:lpstr>
      <vt:lpstr>Angsana New</vt:lpstr>
      <vt:lpstr>Prompt</vt:lpstr>
      <vt:lpstr>Cordia New</vt:lpstr>
      <vt:lpstr>Calibri</vt:lpstr>
      <vt:lpstr>TH Sarabun New</vt:lpstr>
      <vt:lpstr>Th Sarabun New Bold</vt:lpstr>
      <vt:lpstr>Prompt Bold</vt:lpstr>
      <vt:lpstr>Arial</vt:lpstr>
      <vt:lpstr>Wingdings</vt:lpstr>
      <vt:lpstr>Kulachat HC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สีน้ำเงิน สีทอง ทางการ โครงงาน บริษัท พรีเซนเทชั่น</dc:title>
  <cp:lastModifiedBy>COMPUTER05</cp:lastModifiedBy>
  <cp:revision>167</cp:revision>
  <cp:lastPrinted>2025-09-25T11:40:24Z</cp:lastPrinted>
  <dcterms:created xsi:type="dcterms:W3CDTF">2006-08-16T00:00:00Z</dcterms:created>
  <dcterms:modified xsi:type="dcterms:W3CDTF">2025-09-27T07:35:17Z</dcterms:modified>
  <dc:identifier>DAGZDBS_fNw</dc:identifier>
</cp:coreProperties>
</file>